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6" r:id="rId2"/>
    <p:sldId id="263" r:id="rId3"/>
    <p:sldId id="261" r:id="rId4"/>
    <p:sldId id="258" r:id="rId5"/>
    <p:sldId id="257" r:id="rId6"/>
    <p:sldId id="262" r:id="rId7"/>
    <p:sldId id="259" r:id="rId8"/>
    <p:sldId id="260" r:id="rId9"/>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703" autoAdjust="0"/>
  </p:normalViewPr>
  <p:slideViewPr>
    <p:cSldViewPr>
      <p:cViewPr varScale="1">
        <p:scale>
          <a:sx n="53" d="100"/>
          <a:sy n="53" d="100"/>
        </p:scale>
        <p:origin x="-9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10"/>
  <c:chart>
    <c:title>
      <c:layout/>
    </c:title>
    <c:plotArea>
      <c:layout>
        <c:manualLayout>
          <c:layoutTarget val="inner"/>
          <c:xMode val="edge"/>
          <c:yMode val="edge"/>
          <c:x val="0.12387756136257765"/>
          <c:y val="0.23235394479978416"/>
          <c:w val="0.4311370374052006"/>
          <c:h val="0.70213746091703955"/>
        </c:manualLayout>
      </c:layout>
      <c:pieChart>
        <c:varyColors val="1"/>
        <c:ser>
          <c:idx val="0"/>
          <c:order val="0"/>
          <c:tx>
            <c:strRef>
              <c:f>Sheet1!$B$1</c:f>
              <c:strCache>
                <c:ptCount val="1"/>
                <c:pt idx="0">
                  <c:v>104年各項營業額比重</c:v>
                </c:pt>
              </c:strCache>
            </c:strRef>
          </c:tx>
          <c:spPr>
            <a:ln>
              <a:solidFill>
                <a:schemeClr val="tx1"/>
              </a:solidFill>
              <a:prstDash val="dash"/>
            </a:ln>
          </c:spPr>
          <c:cat>
            <c:strRef>
              <c:f>Sheet1!$A$2:$A$5</c:f>
              <c:strCache>
                <c:ptCount val="4"/>
                <c:pt idx="0">
                  <c:v>紡織銷貨6%</c:v>
                </c:pt>
                <c:pt idx="1">
                  <c:v>紡織加工71%</c:v>
                </c:pt>
                <c:pt idx="2">
                  <c:v>房地銷售7%</c:v>
                </c:pt>
                <c:pt idx="3">
                  <c:v>房地租賃15%</c:v>
                </c:pt>
              </c:strCache>
            </c:strRef>
          </c:cat>
          <c:val>
            <c:numRef>
              <c:f>Sheet1!$B$2:$B$5</c:f>
              <c:numCache>
                <c:formatCode>0_ </c:formatCode>
                <c:ptCount val="4"/>
                <c:pt idx="0">
                  <c:v>6.1899999999999995</c:v>
                </c:pt>
                <c:pt idx="1">
                  <c:v>71.13</c:v>
                </c:pt>
                <c:pt idx="2">
                  <c:v>7.2</c:v>
                </c:pt>
                <c:pt idx="3">
                  <c:v>15.48</c:v>
                </c:pt>
              </c:numCache>
            </c:numRef>
          </c:val>
        </c:ser>
        <c:firstSliceAng val="0"/>
      </c:pieChart>
    </c:plotArea>
    <c:legend>
      <c:legendPos val="r"/>
      <c:layout/>
      <c:txPr>
        <a:bodyPr/>
        <a:lstStyle/>
        <a:p>
          <a:pPr>
            <a:defRPr sz="1600"/>
          </a:pPr>
          <a:endParaRPr lang="zh-TW"/>
        </a:p>
      </c:txPr>
    </c:legend>
    <c:plotVisOnly val="1"/>
  </c:chart>
  <c:txPr>
    <a:bodyPr/>
    <a:lstStyle/>
    <a:p>
      <a:pPr>
        <a:defRPr sz="1800"/>
      </a:pPr>
      <a:endParaRPr lang="zh-TW"/>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10"/>
  <c:chart>
    <c:title>
      <c:layout/>
    </c:title>
    <c:plotArea>
      <c:layout/>
      <c:pieChart>
        <c:varyColors val="1"/>
        <c:ser>
          <c:idx val="0"/>
          <c:order val="0"/>
          <c:tx>
            <c:strRef>
              <c:f>Sheet1!$B$1</c:f>
              <c:strCache>
                <c:ptCount val="1"/>
                <c:pt idx="0">
                  <c:v>105年各項營業額比重</c:v>
                </c:pt>
              </c:strCache>
            </c:strRef>
          </c:tx>
          <c:spPr>
            <a:ln>
              <a:solidFill>
                <a:schemeClr val="tx1"/>
              </a:solidFill>
              <a:prstDash val="dash"/>
            </a:ln>
          </c:spPr>
          <c:cat>
            <c:strRef>
              <c:f>Sheet1!$A$2:$A$5</c:f>
              <c:strCache>
                <c:ptCount val="4"/>
                <c:pt idx="0">
                  <c:v>紡織銷貨2%</c:v>
                </c:pt>
                <c:pt idx="1">
                  <c:v>紡織加工35%</c:v>
                </c:pt>
                <c:pt idx="2">
                  <c:v>房地銷售54%</c:v>
                </c:pt>
                <c:pt idx="3">
                  <c:v>房地租賃9%</c:v>
                </c:pt>
              </c:strCache>
            </c:strRef>
          </c:cat>
          <c:val>
            <c:numRef>
              <c:f>Sheet1!$B$2:$B$5</c:f>
              <c:numCache>
                <c:formatCode>0_ </c:formatCode>
                <c:ptCount val="4"/>
                <c:pt idx="0">
                  <c:v>1.9100000000000001</c:v>
                </c:pt>
                <c:pt idx="1">
                  <c:v>35.08</c:v>
                </c:pt>
                <c:pt idx="2">
                  <c:v>54.03</c:v>
                </c:pt>
                <c:pt idx="3">
                  <c:v>8.98</c:v>
                </c:pt>
              </c:numCache>
            </c:numRef>
          </c:val>
        </c:ser>
        <c:firstSliceAng val="0"/>
      </c:pieChart>
    </c:plotArea>
    <c:legend>
      <c:legendPos val="r"/>
      <c:layout/>
      <c:txPr>
        <a:bodyPr/>
        <a:lstStyle/>
        <a:p>
          <a:pPr>
            <a:defRPr sz="1600"/>
          </a:pPr>
          <a:endParaRPr lang="zh-TW"/>
        </a:p>
      </c:txPr>
    </c:legend>
    <c:plotVisOnly val="1"/>
  </c:chart>
  <c:txPr>
    <a:bodyPr/>
    <a:lstStyle/>
    <a:p>
      <a:pPr>
        <a:defRPr sz="1800"/>
      </a:pPr>
      <a:endParaRPr lang="zh-TW"/>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zh-TW"/>
  <c:style val="10"/>
  <c:chart>
    <c:title>
      <c:tx>
        <c:rich>
          <a:bodyPr/>
          <a:lstStyle/>
          <a:p>
            <a:pPr>
              <a:defRPr/>
            </a:pPr>
            <a:r>
              <a:rPr lang="en-US" dirty="0" smtClean="0"/>
              <a:t>106</a:t>
            </a:r>
            <a:r>
              <a:rPr lang="zh-TW" dirty="0" smtClean="0"/>
              <a:t>年</a:t>
            </a:r>
            <a:r>
              <a:rPr lang="zh-TW" dirty="0"/>
              <a:t>第一季各項營業額比重</a:t>
            </a:r>
          </a:p>
        </c:rich>
      </c:tx>
      <c:layout/>
    </c:title>
    <c:plotArea>
      <c:layout/>
      <c:pieChart>
        <c:varyColors val="1"/>
        <c:ser>
          <c:idx val="0"/>
          <c:order val="0"/>
          <c:tx>
            <c:strRef>
              <c:f>Sheet1!$B$1</c:f>
              <c:strCache>
                <c:ptCount val="1"/>
                <c:pt idx="0">
                  <c:v>106年第一季各項營業額比重</c:v>
                </c:pt>
              </c:strCache>
            </c:strRef>
          </c:tx>
          <c:spPr>
            <a:ln>
              <a:solidFill>
                <a:schemeClr val="tx1"/>
              </a:solidFill>
              <a:prstDash val="dash"/>
            </a:ln>
          </c:spPr>
          <c:dLbls>
            <c:dLbl>
              <c:idx val="0"/>
              <c:layout/>
              <c:showVal val="1"/>
            </c:dLbl>
            <c:dLbl>
              <c:idx val="1"/>
              <c:layout/>
              <c:showVal val="1"/>
            </c:dLbl>
            <c:dLbl>
              <c:idx val="2"/>
              <c:layout/>
              <c:showVal val="1"/>
            </c:dLbl>
            <c:dLbl>
              <c:idx val="3"/>
              <c:layout/>
              <c:showVal val="1"/>
            </c:dLbl>
            <c:delete val="1"/>
          </c:dLbls>
          <c:cat>
            <c:strRef>
              <c:f>Sheet1!$A$2:$A$5</c:f>
              <c:strCache>
                <c:ptCount val="4"/>
                <c:pt idx="0">
                  <c:v>紡織銷貨5%</c:v>
                </c:pt>
                <c:pt idx="1">
                  <c:v>紡織加工43%</c:v>
                </c:pt>
                <c:pt idx="2">
                  <c:v>房地銷售41%</c:v>
                </c:pt>
                <c:pt idx="3">
                  <c:v>房地租賃12%</c:v>
                </c:pt>
              </c:strCache>
            </c:strRef>
          </c:cat>
          <c:val>
            <c:numRef>
              <c:f>Sheet1!$B$2:$B$5</c:f>
              <c:numCache>
                <c:formatCode>0%</c:formatCode>
                <c:ptCount val="4"/>
                <c:pt idx="0">
                  <c:v>4.7000000000000014E-2</c:v>
                </c:pt>
                <c:pt idx="1">
                  <c:v>0.42500000000000016</c:v>
                </c:pt>
                <c:pt idx="2">
                  <c:v>0.40900000000000009</c:v>
                </c:pt>
                <c:pt idx="3">
                  <c:v>0.11899999999999998</c:v>
                </c:pt>
              </c:numCache>
            </c:numRef>
          </c:val>
        </c:ser>
        <c:firstSliceAng val="0"/>
      </c:pieChart>
    </c:plotArea>
    <c:legend>
      <c:legendPos val="r"/>
      <c:layout/>
      <c:txPr>
        <a:bodyPr/>
        <a:lstStyle/>
        <a:p>
          <a:pPr>
            <a:defRPr sz="1600"/>
          </a:pPr>
          <a:endParaRPr lang="zh-TW"/>
        </a:p>
      </c:txPr>
    </c:legend>
    <c:plotVisOnly val="1"/>
  </c:chart>
  <c:txPr>
    <a:bodyPr/>
    <a:lstStyle/>
    <a:p>
      <a:pPr>
        <a:defRPr sz="1800"/>
      </a:pPr>
      <a:endParaRPr lang="zh-TW"/>
    </a:p>
  </c:txPr>
  <c:externalData r:id="rId1"/>
</c:chartSpace>
</file>

<file path=ppt/drawings/drawing1.xml><?xml version="1.0" encoding="utf-8"?>
<c:userShapes xmlns:c="http://schemas.openxmlformats.org/drawingml/2006/chart">
  <cdr:relSizeAnchor xmlns:cdr="http://schemas.openxmlformats.org/drawingml/2006/chartDrawing">
    <cdr:from>
      <cdr:x>0.08772</cdr:x>
      <cdr:y>0.2</cdr:y>
    </cdr:from>
    <cdr:to>
      <cdr:x>0.47368</cdr:x>
      <cdr:y>0.85714</cdr:y>
    </cdr:to>
    <cdr:grpSp>
      <cdr:nvGrpSpPr>
        <cdr:cNvPr id="6" name="群組 5"/>
        <cdr:cNvGrpSpPr/>
      </cdr:nvGrpSpPr>
      <cdr:grpSpPr>
        <a:xfrm xmlns:a="http://schemas.openxmlformats.org/drawingml/2006/main">
          <a:off x="385209" y="489654"/>
          <a:ext cx="1694885" cy="1608858"/>
          <a:chOff x="360040" y="619269"/>
          <a:chExt cx="1584176" cy="2034740"/>
        </a:xfrm>
      </cdr:grpSpPr>
      <cdr:sp macro="" textlink="">
        <cdr:nvSpPr>
          <cdr:cNvPr id="2" name="文字方塊 1"/>
          <cdr:cNvSpPr txBox="1"/>
        </cdr:nvSpPr>
        <cdr:spPr>
          <a:xfrm xmlns:a="http://schemas.openxmlformats.org/drawingml/2006/main">
            <a:off x="1008112" y="2300141"/>
            <a:ext cx="576064" cy="353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100" dirty="0" smtClean="0"/>
              <a:t>71%</a:t>
            </a:r>
            <a:endParaRPr lang="zh-TW" altLang="en-US" sz="1100" dirty="0"/>
          </a:p>
        </cdr:txBody>
      </cdr:sp>
      <cdr:sp macro="" textlink="">
        <cdr:nvSpPr>
          <cdr:cNvPr id="3" name="文字方塊 1"/>
          <cdr:cNvSpPr txBox="1"/>
        </cdr:nvSpPr>
        <cdr:spPr>
          <a:xfrm xmlns:a="http://schemas.openxmlformats.org/drawingml/2006/main">
            <a:off x="1368152" y="619269"/>
            <a:ext cx="576064" cy="3538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dirty="0" smtClean="0"/>
              <a:t>6</a:t>
            </a:r>
            <a:r>
              <a:rPr lang="en-US" altLang="zh-TW" sz="1100" dirty="0" smtClean="0"/>
              <a:t>%</a:t>
            </a:r>
            <a:endParaRPr lang="zh-TW" altLang="en-US" sz="1100" dirty="0"/>
          </a:p>
        </cdr:txBody>
      </cdr:sp>
      <cdr:sp macro="" textlink="">
        <cdr:nvSpPr>
          <cdr:cNvPr id="4" name="文字方塊 1"/>
          <cdr:cNvSpPr txBox="1"/>
        </cdr:nvSpPr>
        <cdr:spPr>
          <a:xfrm xmlns:a="http://schemas.openxmlformats.org/drawingml/2006/main">
            <a:off x="720080" y="884670"/>
            <a:ext cx="576064" cy="3538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dirty="0" smtClean="0"/>
              <a:t>16</a:t>
            </a:r>
            <a:r>
              <a:rPr lang="en-US" altLang="zh-TW" sz="1100" dirty="0" smtClean="0"/>
              <a:t>%</a:t>
            </a:r>
            <a:endParaRPr lang="zh-TW" altLang="en-US" sz="1100" dirty="0"/>
          </a:p>
        </cdr:txBody>
      </cdr:sp>
      <cdr:sp macro="" textlink="">
        <cdr:nvSpPr>
          <cdr:cNvPr id="5" name="文字方塊 1"/>
          <cdr:cNvSpPr txBox="1"/>
        </cdr:nvSpPr>
        <cdr:spPr>
          <a:xfrm xmlns:a="http://schemas.openxmlformats.org/drawingml/2006/main">
            <a:off x="360040" y="1327005"/>
            <a:ext cx="576064" cy="3538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sz="1100" dirty="0" smtClean="0"/>
              <a:t>7%</a:t>
            </a:r>
            <a:endParaRPr lang="zh-TW" altLang="en-US" sz="1100" dirty="0"/>
          </a:p>
        </cdr:txBody>
      </cdr:sp>
    </cdr:grpSp>
  </cdr:relSizeAnchor>
</c:userShapes>
</file>

<file path=ppt/drawings/drawing2.xml><?xml version="1.0" encoding="utf-8"?>
<c:userShapes xmlns:c="http://schemas.openxmlformats.org/drawingml/2006/chart">
  <cdr:relSizeAnchor xmlns:cdr="http://schemas.openxmlformats.org/drawingml/2006/chartDrawing">
    <cdr:from>
      <cdr:x>0.12885</cdr:x>
      <cdr:y>0.65651</cdr:y>
    </cdr:from>
    <cdr:to>
      <cdr:x>0.2761</cdr:x>
      <cdr:y>0.74123</cdr:y>
    </cdr:to>
    <cdr:sp macro="" textlink="">
      <cdr:nvSpPr>
        <cdr:cNvPr id="2" name="文字方塊 1"/>
        <cdr:cNvSpPr txBox="1"/>
      </cdr:nvSpPr>
      <cdr:spPr>
        <a:xfrm xmlns:a="http://schemas.openxmlformats.org/drawingml/2006/main">
          <a:off x="504056" y="2232248"/>
          <a:ext cx="57606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sz="1100" dirty="0" smtClean="0"/>
            <a:t>54%</a:t>
          </a:r>
          <a:endParaRPr lang="zh-TW" altLang="en-US" sz="1100" dirty="0"/>
        </a:p>
      </cdr:txBody>
    </cdr:sp>
  </cdr:relSizeAnchor>
  <cdr:relSizeAnchor xmlns:cdr="http://schemas.openxmlformats.org/drawingml/2006/chartDrawing">
    <cdr:from>
      <cdr:x>0.16566</cdr:x>
      <cdr:y>0.21178</cdr:y>
    </cdr:from>
    <cdr:to>
      <cdr:x>0.31291</cdr:x>
      <cdr:y>0.29649</cdr:y>
    </cdr:to>
    <cdr:sp macro="" textlink="">
      <cdr:nvSpPr>
        <cdr:cNvPr id="3" name="文字方塊 1"/>
        <cdr:cNvSpPr txBox="1"/>
      </cdr:nvSpPr>
      <cdr:spPr>
        <a:xfrm xmlns:a="http://schemas.openxmlformats.org/drawingml/2006/main">
          <a:off x="648072" y="720080"/>
          <a:ext cx="57606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dirty="0" smtClean="0"/>
            <a:t>9</a:t>
          </a:r>
          <a:r>
            <a:rPr lang="en-US" altLang="zh-TW" sz="1100" dirty="0" smtClean="0"/>
            <a:t>%</a:t>
          </a:r>
          <a:endParaRPr lang="zh-TW" altLang="en-US" sz="1100" dirty="0"/>
        </a:p>
      </cdr:txBody>
    </cdr:sp>
  </cdr:relSizeAnchor>
  <cdr:relSizeAnchor xmlns:cdr="http://schemas.openxmlformats.org/drawingml/2006/chartDrawing">
    <cdr:from>
      <cdr:x>0.31291</cdr:x>
      <cdr:y>0.1906</cdr:y>
    </cdr:from>
    <cdr:to>
      <cdr:x>0.46016</cdr:x>
      <cdr:y>0.27531</cdr:y>
    </cdr:to>
    <cdr:sp macro="" textlink="">
      <cdr:nvSpPr>
        <cdr:cNvPr id="4" name="文字方塊 1"/>
        <cdr:cNvSpPr txBox="1"/>
      </cdr:nvSpPr>
      <cdr:spPr>
        <a:xfrm xmlns:a="http://schemas.openxmlformats.org/drawingml/2006/main">
          <a:off x="1224136" y="648072"/>
          <a:ext cx="57606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sz="1100" dirty="0" smtClean="0"/>
            <a:t>2%</a:t>
          </a:r>
          <a:endParaRPr lang="zh-TW"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61385DBE-1ADD-4765-B082-C07892F25E81}" type="datetimeFigureOut">
              <a:rPr lang="zh-TW" altLang="en-US" smtClean="0"/>
              <a:pPr/>
              <a:t>2017/8/1</a:t>
            </a:fld>
            <a:endParaRPr lang="zh-TW" altLang="en-US"/>
          </a:p>
        </p:txBody>
      </p:sp>
      <p:sp>
        <p:nvSpPr>
          <p:cNvPr id="4" name="頁尾版面配置區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A03E4A8-B3A0-4380-8407-E43DA52E5BD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3D02AAA-6DFE-4BBF-965E-FC72C871F020}" type="datetimeFigureOut">
              <a:rPr lang="zh-TW" altLang="en-US" smtClean="0"/>
              <a:pPr/>
              <a:t>2017/8/1</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5B7B454-47BC-4DAF-BC48-FFE0323F7B7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5B7B454-47BC-4DAF-BC48-FFE0323F7B73}"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5B7B454-47BC-4DAF-BC48-FFE0323F7B73}"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5B7B454-47BC-4DAF-BC48-FFE0323F7B73}"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5B7B454-47BC-4DAF-BC48-FFE0323F7B73}"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5B7B454-47BC-4DAF-BC48-FFE0323F7B73}" type="slidenum">
              <a:rPr lang="zh-TW" altLang="en-US" smtClean="0"/>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5B7B454-47BC-4DAF-BC48-FFE0323F7B73}" type="slidenum">
              <a:rPr lang="zh-TW" altLang="en-US" smtClean="0"/>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5B7B454-47BC-4DAF-BC48-FFE0323F7B73}" type="slidenum">
              <a:rPr lang="zh-TW" altLang="en-US" smtClean="0"/>
              <a:pPr/>
              <a:t>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3B9FA19-9783-4CD5-8ABD-393DFA133758}" type="datetime1">
              <a:rPr lang="zh-TW" altLang="en-US" smtClean="0"/>
              <a:pPr/>
              <a:t>2017/8/1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EC362D9-FC10-4448-B6A3-E34CC646A231}" type="datetime1">
              <a:rPr lang="zh-TW" altLang="en-US" smtClean="0"/>
              <a:pPr/>
              <a:t>2017/8/1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054DDCE-9F05-4277-9064-22B221DBC08E}" type="datetime1">
              <a:rPr lang="zh-TW" altLang="en-US" smtClean="0"/>
              <a:pPr/>
              <a:t>2017/8/1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DEFEBA1-7D02-4AEF-A000-2EB33DD52DD5}" type="datetime1">
              <a:rPr lang="zh-TW" altLang="en-US" smtClean="0"/>
              <a:pPr/>
              <a:t>2017/8/1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C0FFB80-3927-4B37-854E-BD26E4212732}" type="datetime1">
              <a:rPr lang="zh-TW" altLang="en-US" smtClean="0"/>
              <a:pPr/>
              <a:t>2017/8/1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6DCEF8E-6BF0-4447-8D8F-78B3579396F3}" type="datetime1">
              <a:rPr lang="zh-TW" altLang="en-US" smtClean="0"/>
              <a:pPr/>
              <a:t>2017/8/1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DE6A9BD-1630-4D5B-A364-58100F1ABE92}" type="datetime1">
              <a:rPr lang="zh-TW" altLang="en-US" smtClean="0"/>
              <a:pPr/>
              <a:t>2017/8/1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483A54A-DCA0-4818-954F-1DBF5C93B5E4}" type="datetime1">
              <a:rPr lang="zh-TW" altLang="en-US" smtClean="0"/>
              <a:pPr/>
              <a:t>2017/8/1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E39AEA3-6B59-440A-B6A2-0B9FEC5E5A8F}" type="datetime1">
              <a:rPr lang="zh-TW" altLang="en-US" smtClean="0"/>
              <a:pPr/>
              <a:t>2017/8/1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DBF3F7-1895-45B3-A702-71ED812C908C}" type="datetime1">
              <a:rPr lang="zh-TW" altLang="en-US" smtClean="0"/>
              <a:pPr/>
              <a:t>2017/8/1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B879FEF-4A56-4423-87F1-3FB6055202CF}" type="datetime1">
              <a:rPr lang="zh-TW" altLang="en-US" smtClean="0"/>
              <a:pPr/>
              <a:t>2017/8/1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A983868-1311-479C-8A62-12FEDC85277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DA8F5-83AD-44AC-8039-3FEF829D4EF9}" type="datetime1">
              <a:rPr lang="zh-TW" altLang="en-US" smtClean="0"/>
              <a:pPr/>
              <a:t>2017/8/1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83868-1311-479C-8A62-12FEDC85277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571472" y="116632"/>
            <a:ext cx="7704856" cy="1152128"/>
          </a:xfrm>
        </p:spPr>
        <p:txBody>
          <a:bodyPr>
            <a:normAutofit/>
          </a:bodyPr>
          <a:lstStyle/>
          <a:p>
            <a:pPr algn="r"/>
            <a:r>
              <a:rPr lang="en-US" altLang="zh-TW" sz="2400" i="1" dirty="0" smtClean="0">
                <a:solidFill>
                  <a:schemeClr val="tx1">
                    <a:lumMod val="65000"/>
                    <a:lumOff val="35000"/>
                  </a:schemeClr>
                </a:solidFill>
                <a:latin typeface="Borealis" pitchFamily="2" charset="0"/>
              </a:rPr>
              <a:t>I-HWA INDUSTRIAL CO.,LTD</a:t>
            </a:r>
            <a:endParaRPr lang="zh-TW" altLang="en-US" sz="2400" i="1" dirty="0">
              <a:solidFill>
                <a:schemeClr val="tx1">
                  <a:lumMod val="65000"/>
                  <a:lumOff val="35000"/>
                </a:schemeClr>
              </a:solidFill>
              <a:latin typeface="Borealis" pitchFamily="2" charset="0"/>
            </a:endParaRPr>
          </a:p>
        </p:txBody>
      </p:sp>
      <p:sp>
        <p:nvSpPr>
          <p:cNvPr id="3" name="副標題 2"/>
          <p:cNvSpPr>
            <a:spLocks noGrp="1"/>
          </p:cNvSpPr>
          <p:nvPr>
            <p:ph type="subTitle" idx="1"/>
          </p:nvPr>
        </p:nvSpPr>
        <p:spPr>
          <a:xfrm>
            <a:off x="2053430" y="908720"/>
            <a:ext cx="6400800" cy="1752600"/>
          </a:xfrm>
        </p:spPr>
        <p:txBody>
          <a:bodyPr>
            <a:normAutofit/>
          </a:bodyPr>
          <a:lstStyle/>
          <a:p>
            <a:pPr algn="r"/>
            <a:r>
              <a:rPr lang="zh-TW" altLang="en-US" sz="4000" dirty="0" smtClean="0">
                <a:solidFill>
                  <a:schemeClr val="tx1"/>
                </a:solidFill>
                <a:latin typeface="Calvin" pitchFamily="2" charset="0"/>
                <a:ea typeface="標楷體" pitchFamily="65" charset="-120"/>
              </a:rPr>
              <a:t>怡華實業股份有限公司</a:t>
            </a:r>
            <a:endParaRPr lang="en-US" altLang="zh-TW" sz="4000" dirty="0">
              <a:solidFill>
                <a:schemeClr val="tx1"/>
              </a:solidFill>
              <a:latin typeface="Calvin" pitchFamily="2" charset="0"/>
              <a:ea typeface="標楷體" pitchFamily="65" charset="-120"/>
            </a:endParaRPr>
          </a:p>
          <a:p>
            <a:pPr algn="r"/>
            <a:r>
              <a:rPr lang="en-US" altLang="zh-TW" sz="2800" b="1" dirty="0" smtClean="0">
                <a:solidFill>
                  <a:schemeClr val="tx1"/>
                </a:solidFill>
                <a:latin typeface="Borealis" pitchFamily="2" charset="0"/>
                <a:ea typeface="標楷體" pitchFamily="65" charset="-120"/>
              </a:rPr>
              <a:t>2017</a:t>
            </a:r>
            <a:r>
              <a:rPr lang="zh-TW" altLang="en-US" sz="2800" b="1" dirty="0" smtClean="0">
                <a:solidFill>
                  <a:schemeClr val="tx1"/>
                </a:solidFill>
                <a:latin typeface="Calvin" pitchFamily="2" charset="0"/>
                <a:ea typeface="標楷體" pitchFamily="65" charset="-120"/>
              </a:rPr>
              <a:t>年下半年度法人說明會</a:t>
            </a:r>
            <a:endParaRPr lang="en-US" altLang="zh-TW" sz="2800" b="1" dirty="0" smtClean="0">
              <a:solidFill>
                <a:schemeClr val="tx1"/>
              </a:solidFill>
              <a:latin typeface="Calvin" pitchFamily="2" charset="0"/>
              <a:ea typeface="標楷體" pitchFamily="65" charset="-120"/>
            </a:endParaRPr>
          </a:p>
          <a:p>
            <a:pPr algn="r"/>
            <a:r>
              <a:rPr lang="en-US" altLang="zh-TW" sz="2800" b="1" dirty="0" smtClean="0">
                <a:solidFill>
                  <a:schemeClr val="tx1"/>
                </a:solidFill>
                <a:latin typeface="Borealis" pitchFamily="2" charset="0"/>
                <a:ea typeface="標楷體" pitchFamily="65" charset="-120"/>
              </a:rPr>
              <a:t>2017.08.02</a:t>
            </a:r>
          </a:p>
        </p:txBody>
      </p:sp>
      <p:sp>
        <p:nvSpPr>
          <p:cNvPr id="7" name="文字方塊 6"/>
          <p:cNvSpPr txBox="1"/>
          <p:nvPr/>
        </p:nvSpPr>
        <p:spPr>
          <a:xfrm>
            <a:off x="4357686" y="5949280"/>
            <a:ext cx="4392488" cy="707886"/>
          </a:xfrm>
          <a:prstGeom prst="rect">
            <a:avLst/>
          </a:prstGeom>
          <a:noFill/>
        </p:spPr>
        <p:txBody>
          <a:bodyPr wrap="square" rtlCol="0">
            <a:spAutoFit/>
          </a:bodyPr>
          <a:lstStyle/>
          <a:p>
            <a:r>
              <a:rPr lang="en-US" altLang="zh-TW" sz="4000" i="1" dirty="0" smtClean="0">
                <a:solidFill>
                  <a:schemeClr val="tx1">
                    <a:lumMod val="65000"/>
                    <a:lumOff val="35000"/>
                  </a:schemeClr>
                </a:solidFill>
                <a:latin typeface="Borealis" pitchFamily="2" charset="0"/>
              </a:rPr>
              <a:t>Platinum Hall</a:t>
            </a:r>
            <a:endParaRPr lang="zh-TW" altLang="en-US" sz="4000" i="1" dirty="0" smtClean="0">
              <a:solidFill>
                <a:schemeClr val="tx1">
                  <a:lumMod val="65000"/>
                  <a:lumOff val="35000"/>
                </a:schemeClr>
              </a:solidFill>
              <a:latin typeface="Borealis" pitchFamily="2" charset="0"/>
            </a:endParaRPr>
          </a:p>
        </p:txBody>
      </p:sp>
      <p:sp>
        <p:nvSpPr>
          <p:cNvPr id="8" name="投影片編號版面配置區 7"/>
          <p:cNvSpPr>
            <a:spLocks noGrp="1"/>
          </p:cNvSpPr>
          <p:nvPr>
            <p:ph type="sldNum" sz="quarter" idx="12"/>
          </p:nvPr>
        </p:nvSpPr>
        <p:spPr/>
        <p:txBody>
          <a:bodyPr/>
          <a:lstStyle/>
          <a:p>
            <a:fld id="{9A983868-1311-479C-8A62-12FEDC852779}"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標題 1"/>
          <p:cNvSpPr txBox="1">
            <a:spLocks/>
          </p:cNvSpPr>
          <p:nvPr/>
        </p:nvSpPr>
        <p:spPr>
          <a:xfrm>
            <a:off x="-32" y="188640"/>
            <a:ext cx="8496944" cy="1728192"/>
          </a:xfrm>
          <a:prstGeom prst="rect">
            <a:avLst/>
          </a:prstGeom>
          <a:gradFill>
            <a:gsLst>
              <a:gs pos="0">
                <a:schemeClr val="accent5">
                  <a:lumMod val="20000"/>
                  <a:lumOff val="80000"/>
                  <a:alpha val="0"/>
                </a:schemeClr>
              </a:gs>
              <a:gs pos="39999">
                <a:srgbClr val="85C2FF"/>
              </a:gs>
              <a:gs pos="70000">
                <a:srgbClr val="C4D6EB"/>
              </a:gs>
              <a:gs pos="100000">
                <a:srgbClr val="FFEBFA"/>
              </a:gs>
            </a:gsLst>
            <a:lin ang="6000000" scaled="0"/>
          </a:gradFill>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rPr>
              <a:t>I-HWA INDUSTRIAL CO.,LTD</a:t>
            </a:r>
            <a:endParaRPr kumimoji="0" lang="zh-TW" altLang="en-US" sz="2400" b="0" i="1" u="none" strike="noStrike" kern="1200" cap="none" spc="0" normalizeH="0" baseline="0" noProof="0" dirty="0">
              <a:ln>
                <a:noFill/>
              </a:ln>
              <a:solidFill>
                <a:schemeClr val="tx1">
                  <a:lumMod val="65000"/>
                  <a:lumOff val="35000"/>
                </a:schemeClr>
              </a:solidFill>
              <a:effectLst/>
              <a:uLnTx/>
              <a:uFillTx/>
              <a:latin typeface="Borealis" pitchFamily="2" charset="0"/>
              <a:ea typeface="+mj-ea"/>
              <a:cs typeface="+mj-cs"/>
            </a:endParaRPr>
          </a:p>
        </p:txBody>
      </p:sp>
      <p:sp>
        <p:nvSpPr>
          <p:cNvPr id="5" name="文字方塊 4"/>
          <p:cNvSpPr txBox="1"/>
          <p:nvPr/>
        </p:nvSpPr>
        <p:spPr>
          <a:xfrm>
            <a:off x="324668" y="1484785"/>
            <a:ext cx="8424936" cy="523220"/>
          </a:xfrm>
          <a:prstGeom prst="rect">
            <a:avLst/>
          </a:prstGeom>
          <a:noFill/>
        </p:spPr>
        <p:txBody>
          <a:bodyPr wrap="square" rtlCol="0">
            <a:spAutoFit/>
          </a:bodyPr>
          <a:lstStyle/>
          <a:p>
            <a:r>
              <a:rPr lang="zh-TW" altLang="en-US" sz="2800" b="1" dirty="0" smtClean="0">
                <a:solidFill>
                  <a:schemeClr val="tx2">
                    <a:lumMod val="75000"/>
                  </a:schemeClr>
                </a:solidFill>
                <a:latin typeface="Times New Roman" pitchFamily="18" charset="0"/>
                <a:ea typeface="標楷體" pitchFamily="65" charset="-120"/>
                <a:cs typeface="Times New Roman" pitchFamily="18" charset="0"/>
              </a:rPr>
              <a:t>免責聲明</a:t>
            </a:r>
            <a:endParaRPr lang="zh-TW" altLang="en-US" sz="2800" b="1" dirty="0">
              <a:solidFill>
                <a:schemeClr val="tx2">
                  <a:lumMod val="75000"/>
                </a:schemeClr>
              </a:solidFill>
              <a:latin typeface="Times New Roman" pitchFamily="18" charset="0"/>
              <a:ea typeface="標楷體" pitchFamily="65" charset="-120"/>
              <a:cs typeface="Times New Roman" pitchFamily="18" charset="0"/>
            </a:endParaRPr>
          </a:p>
        </p:txBody>
      </p:sp>
      <p:sp>
        <p:nvSpPr>
          <p:cNvPr id="9" name="文字方塊 8"/>
          <p:cNvSpPr txBox="1"/>
          <p:nvPr/>
        </p:nvSpPr>
        <p:spPr>
          <a:xfrm>
            <a:off x="468684" y="2204864"/>
            <a:ext cx="7920880" cy="3693319"/>
          </a:xfrm>
          <a:prstGeom prst="rect">
            <a:avLst/>
          </a:prstGeom>
          <a:noFill/>
        </p:spPr>
        <p:txBody>
          <a:bodyPr wrap="square" rtlCol="0">
            <a:spAutoFit/>
          </a:bodyPr>
          <a:lstStyle/>
          <a:p>
            <a:pPr marL="92075" indent="-92075"/>
            <a:r>
              <a:rPr lang="zh-TW" altLang="en-US" dirty="0" smtClean="0">
                <a:solidFill>
                  <a:schemeClr val="tx2">
                    <a:lumMod val="75000"/>
                  </a:schemeClr>
                </a:solidFill>
                <a:latin typeface="Times New Roman" pitchFamily="18" charset="0"/>
                <a:ea typeface="標楷體" pitchFamily="65" charset="-120"/>
                <a:cs typeface="Times New Roman" pitchFamily="18" charset="0"/>
              </a:rPr>
              <a:t>*本簡報及同時發佈之相關訊息所提及之前瞻性資訊，係本公司基於公司資料及盱衡整體經濟發展現況所得之資訊。</a:t>
            </a:r>
            <a:endParaRPr lang="en-US" altLang="zh-TW" dirty="0" smtClean="0">
              <a:solidFill>
                <a:schemeClr val="tx2">
                  <a:lumMod val="75000"/>
                </a:schemeClr>
              </a:solidFill>
              <a:latin typeface="Times New Roman" pitchFamily="18" charset="0"/>
              <a:ea typeface="標楷體" pitchFamily="65" charset="-120"/>
              <a:cs typeface="Times New Roman" pitchFamily="18" charset="0"/>
            </a:endParaRPr>
          </a:p>
          <a:p>
            <a:pPr marL="92075" indent="-92075"/>
            <a:r>
              <a:rPr lang="en-US" altLang="zh-TW"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dirty="0" smtClean="0">
                <a:solidFill>
                  <a:schemeClr val="tx2">
                    <a:lumMod val="75000"/>
                  </a:schemeClr>
                </a:solidFill>
                <a:latin typeface="Times New Roman" pitchFamily="18" charset="0"/>
                <a:ea typeface="標楷體" pitchFamily="65" charset="-120"/>
                <a:cs typeface="Times New Roman" pitchFamily="18" charset="0"/>
              </a:rPr>
              <a:t>此類前瞻性資訊將受風險、不確定性等原因所影響，部份將超出我們的控制之外，實際結果可能與這些前瞻性資訊大不相同。其原因可能來自於各種因素，包括但不限於原物料成本增加、巿場需求，各種政策法令與金融經濟現況之改變以及其它非本公司所能控制之風險等素。</a:t>
            </a:r>
            <a:endParaRPr lang="en-US" altLang="zh-TW" dirty="0" smtClean="0">
              <a:solidFill>
                <a:schemeClr val="tx2">
                  <a:lumMod val="75000"/>
                </a:schemeClr>
              </a:solidFill>
              <a:latin typeface="Times New Roman" pitchFamily="18" charset="0"/>
              <a:ea typeface="標楷體" pitchFamily="65" charset="-120"/>
              <a:cs typeface="Times New Roman" pitchFamily="18" charset="0"/>
            </a:endParaRPr>
          </a:p>
          <a:p>
            <a:pPr marL="92075" indent="-92075"/>
            <a:r>
              <a:rPr lang="en-US" altLang="zh-TW"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dirty="0" smtClean="0">
                <a:solidFill>
                  <a:schemeClr val="tx2">
                    <a:lumMod val="75000"/>
                  </a:schemeClr>
                </a:solidFill>
                <a:latin typeface="Times New Roman" pitchFamily="18" charset="0"/>
                <a:ea typeface="標楷體" pitchFamily="65" charset="-120"/>
                <a:cs typeface="Times New Roman" pitchFamily="18" charset="0"/>
              </a:rPr>
              <a:t>本簡報資料中所提供之資訊並未明示或暗示地表達或保證其具有正確性、完整性、或可靠性，亦不代表本公司、產業狀況或後續重大發展的完整述論。僅表示對未來的展望，反應本公司截至目前為止對於未來的看法。對於這些看法，未來若有任何變更或調整時，</a:t>
            </a:r>
            <a:r>
              <a:rPr lang="en-US" altLang="zh-TW"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dirty="0" smtClean="0">
                <a:solidFill>
                  <a:schemeClr val="tx2">
                    <a:lumMod val="75000"/>
                  </a:schemeClr>
                </a:solidFill>
                <a:latin typeface="Times New Roman" pitchFamily="18" charset="0"/>
                <a:ea typeface="標楷體" pitchFamily="65" charset="-120"/>
                <a:cs typeface="Times New Roman" pitchFamily="18" charset="0"/>
              </a:rPr>
              <a:t>本公司</a:t>
            </a:r>
            <a:r>
              <a:rPr lang="en-US" altLang="zh-TW"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dirty="0" smtClean="0">
                <a:solidFill>
                  <a:schemeClr val="tx2">
                    <a:lumMod val="75000"/>
                  </a:schemeClr>
                </a:solidFill>
                <a:latin typeface="Times New Roman" pitchFamily="18" charset="0"/>
                <a:ea typeface="標楷體" pitchFamily="65" charset="-120"/>
                <a:cs typeface="Times New Roman" pitchFamily="18" charset="0"/>
              </a:rPr>
              <a:t>並不保證本簡報資料之正確性，且不負有更新或修正本簡報資料內容之責任。</a:t>
            </a:r>
            <a:endParaRPr lang="en-US" altLang="zh-TW" dirty="0" smtClean="0">
              <a:solidFill>
                <a:schemeClr val="tx2">
                  <a:lumMod val="75000"/>
                </a:schemeClr>
              </a:solidFill>
              <a:latin typeface="Times New Roman" pitchFamily="18" charset="0"/>
              <a:ea typeface="標楷體" pitchFamily="65" charset="-120"/>
              <a:cs typeface="Times New Roman" pitchFamily="18" charset="0"/>
            </a:endParaRPr>
          </a:p>
          <a:p>
            <a:pPr marL="92075" indent="-92075"/>
            <a:r>
              <a:rPr lang="en-US" altLang="zh-TW"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dirty="0" smtClean="0">
                <a:solidFill>
                  <a:schemeClr val="tx2">
                    <a:lumMod val="75000"/>
                  </a:schemeClr>
                </a:solidFill>
                <a:latin typeface="Times New Roman" pitchFamily="18" charset="0"/>
                <a:ea typeface="標楷體" pitchFamily="65" charset="-120"/>
                <a:cs typeface="Times New Roman" pitchFamily="18" charset="0"/>
              </a:rPr>
              <a:t>此簡報及其內容未經本公司書面許可，任何第三者不得任意取用。</a:t>
            </a:r>
            <a:endParaRPr lang="en-US" altLang="zh-TW" dirty="0" smtClean="0">
              <a:solidFill>
                <a:schemeClr val="tx2">
                  <a:lumMod val="75000"/>
                </a:schemeClr>
              </a:solidFill>
              <a:latin typeface="Times New Roman" pitchFamily="18" charset="0"/>
              <a:ea typeface="標楷體" pitchFamily="65" charset="-120"/>
              <a:cs typeface="Times New Roman" pitchFamily="18" charset="0"/>
            </a:endParaRPr>
          </a:p>
          <a:p>
            <a:endParaRPr lang="zh-TW" altLang="en-US" dirty="0">
              <a:solidFill>
                <a:schemeClr val="tx2">
                  <a:lumMod val="75000"/>
                </a:schemeClr>
              </a:solidFill>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a:xfrm>
            <a:off x="6410324" y="6356350"/>
            <a:ext cx="2133600" cy="365125"/>
          </a:xfrm>
        </p:spPr>
        <p:txBody>
          <a:bodyPr/>
          <a:lstStyle/>
          <a:p>
            <a:fld id="{9A983868-1311-479C-8A62-12FEDC852779}"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標題 1"/>
          <p:cNvSpPr txBox="1">
            <a:spLocks/>
          </p:cNvSpPr>
          <p:nvPr/>
        </p:nvSpPr>
        <p:spPr>
          <a:xfrm>
            <a:off x="-142908" y="188640"/>
            <a:ext cx="8496944" cy="1872208"/>
          </a:xfrm>
          <a:prstGeom prst="rect">
            <a:avLst/>
          </a:prstGeom>
          <a:gradFill>
            <a:gsLst>
              <a:gs pos="0">
                <a:schemeClr val="accent5">
                  <a:lumMod val="20000"/>
                  <a:lumOff val="80000"/>
                  <a:alpha val="0"/>
                </a:schemeClr>
              </a:gs>
              <a:gs pos="39999">
                <a:srgbClr val="85C2FF"/>
              </a:gs>
              <a:gs pos="70000">
                <a:srgbClr val="C4D6EB"/>
              </a:gs>
              <a:gs pos="100000">
                <a:srgbClr val="FFEBFA"/>
              </a:gs>
            </a:gsLst>
            <a:lin ang="6000000" scaled="0"/>
          </a:gradFill>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lang="en-US" altLang="zh-TW" sz="2400" i="1" dirty="0" smtClean="0">
              <a:solidFill>
                <a:schemeClr val="tx1">
                  <a:lumMod val="65000"/>
                  <a:lumOff val="35000"/>
                </a:schemeClr>
              </a:solidFill>
              <a:latin typeface="Borealis" pitchFamily="2"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rPr>
              <a:t>I-HWA </a:t>
            </a:r>
            <a:r>
              <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rPr>
              <a:t>INDUSTRIAL CO.,LTD</a:t>
            </a:r>
            <a:endParaRPr kumimoji="0" lang="zh-TW" altLang="en-US" sz="2400" b="0" i="1" u="none" strike="noStrike" kern="1200" cap="none" spc="0" normalizeH="0" baseline="0" noProof="0" dirty="0">
              <a:ln>
                <a:noFill/>
              </a:ln>
              <a:solidFill>
                <a:schemeClr val="tx1">
                  <a:lumMod val="65000"/>
                  <a:lumOff val="35000"/>
                </a:schemeClr>
              </a:solidFill>
              <a:effectLst/>
              <a:uLnTx/>
              <a:uFillTx/>
              <a:latin typeface="Borealis" pitchFamily="2" charset="0"/>
              <a:ea typeface="+mj-ea"/>
              <a:cs typeface="+mj-cs"/>
            </a:endParaRPr>
          </a:p>
        </p:txBody>
      </p:sp>
      <p:sp>
        <p:nvSpPr>
          <p:cNvPr id="5" name="文字方塊 4"/>
          <p:cNvSpPr txBox="1"/>
          <p:nvPr/>
        </p:nvSpPr>
        <p:spPr>
          <a:xfrm>
            <a:off x="467544" y="1484785"/>
            <a:ext cx="8424936" cy="523220"/>
          </a:xfrm>
          <a:prstGeom prst="rect">
            <a:avLst/>
          </a:prstGeom>
          <a:noFill/>
        </p:spPr>
        <p:txBody>
          <a:bodyPr wrap="square" rtlCol="0">
            <a:spAutoFit/>
          </a:bodyPr>
          <a:lstStyle/>
          <a:p>
            <a:r>
              <a:rPr lang="zh-TW" altLang="en-US" sz="2800" b="1" dirty="0" smtClean="0">
                <a:solidFill>
                  <a:schemeClr val="tx2">
                    <a:lumMod val="75000"/>
                  </a:schemeClr>
                </a:solidFill>
                <a:latin typeface="Times New Roman" pitchFamily="18" charset="0"/>
                <a:ea typeface="標楷體" pitchFamily="65" charset="-120"/>
                <a:cs typeface="Times New Roman" pitchFamily="18" charset="0"/>
              </a:rPr>
              <a:t>公司簡介</a:t>
            </a:r>
            <a:endParaRPr lang="zh-TW" altLang="en-US" b="1" dirty="0">
              <a:solidFill>
                <a:schemeClr val="tx2">
                  <a:lumMod val="75000"/>
                </a:schemeClr>
              </a:solidFill>
              <a:latin typeface="Times New Roman" pitchFamily="18" charset="0"/>
              <a:ea typeface="標楷體" pitchFamily="65" charset="-120"/>
              <a:cs typeface="Times New Roman" pitchFamily="18" charset="0"/>
            </a:endParaRPr>
          </a:p>
        </p:txBody>
      </p:sp>
      <p:graphicFrame>
        <p:nvGraphicFramePr>
          <p:cNvPr id="7" name="表格 6"/>
          <p:cNvGraphicFramePr>
            <a:graphicFrameLocks noGrp="1"/>
          </p:cNvGraphicFramePr>
          <p:nvPr/>
        </p:nvGraphicFramePr>
        <p:xfrm>
          <a:off x="396676" y="2348880"/>
          <a:ext cx="8208912" cy="3725376"/>
        </p:xfrm>
        <a:graphic>
          <a:graphicData uri="http://schemas.openxmlformats.org/drawingml/2006/table">
            <a:tbl>
              <a:tblPr firstRow="1" bandRow="1">
                <a:tableStyleId>{5C22544A-7EE6-4342-B048-85BDC9FD1C3A}</a:tableStyleId>
              </a:tblPr>
              <a:tblGrid>
                <a:gridCol w="1992454"/>
                <a:gridCol w="6216458"/>
              </a:tblGrid>
              <a:tr h="432048">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公司名稱</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怡華實業股份有限公司</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r>
              <a:tr h="432048">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創立時間</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r>
                        <a:rPr lang="en-US" altLang="zh-TW" sz="2000" b="1" dirty="0" smtClean="0">
                          <a:solidFill>
                            <a:schemeClr val="tx2">
                              <a:lumMod val="75000"/>
                            </a:schemeClr>
                          </a:solidFill>
                          <a:latin typeface="Times New Roman" pitchFamily="18" charset="0"/>
                          <a:ea typeface="標楷體" pitchFamily="65" charset="-120"/>
                          <a:cs typeface="Times New Roman" pitchFamily="18" charset="0"/>
                        </a:rPr>
                        <a:t>1968</a:t>
                      </a:r>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年</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r>
              <a:tr h="432048">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資本額</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新台幣</a:t>
                      </a:r>
                      <a:r>
                        <a:rPr lang="en-US" altLang="zh-TW" sz="2000" b="1" dirty="0" smtClean="0">
                          <a:solidFill>
                            <a:schemeClr val="tx2">
                              <a:lumMod val="75000"/>
                            </a:schemeClr>
                          </a:solidFill>
                          <a:latin typeface="Times New Roman" pitchFamily="18" charset="0"/>
                          <a:ea typeface="標楷體" pitchFamily="65" charset="-120"/>
                          <a:cs typeface="Times New Roman" pitchFamily="18" charset="0"/>
                        </a:rPr>
                        <a:t>9.37</a:t>
                      </a:r>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億</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r>
              <a:tr h="432048">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員工人數</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r>
                        <a:rPr lang="en-US" altLang="zh-TW" sz="2000" b="1" dirty="0" smtClean="0">
                          <a:solidFill>
                            <a:schemeClr val="tx2">
                              <a:lumMod val="75000"/>
                            </a:schemeClr>
                          </a:solidFill>
                          <a:latin typeface="Times New Roman" pitchFamily="18" charset="0"/>
                          <a:ea typeface="標楷體" pitchFamily="65" charset="-120"/>
                          <a:cs typeface="Times New Roman" pitchFamily="18" charset="0"/>
                        </a:rPr>
                        <a:t>157</a:t>
                      </a:r>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人</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r>
              <a:tr h="432048">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董事長</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黃士豪先生</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r>
              <a:tr h="432048">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總經理</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黃士豪先生</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r>
              <a:tr h="432048">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股票上巿時間</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r>
                        <a:rPr lang="en-US" altLang="zh-TW" sz="2000" b="1" dirty="0" smtClean="0">
                          <a:solidFill>
                            <a:schemeClr val="tx2">
                              <a:lumMod val="75000"/>
                            </a:schemeClr>
                          </a:solidFill>
                          <a:latin typeface="Times New Roman" pitchFamily="18" charset="0"/>
                          <a:ea typeface="標楷體" pitchFamily="65" charset="-120"/>
                          <a:cs typeface="Times New Roman" pitchFamily="18" charset="0"/>
                        </a:rPr>
                        <a:t>1993</a:t>
                      </a:r>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年於台灣證券交易所股票上巿</a:t>
                      </a:r>
                      <a:r>
                        <a:rPr lang="en-US" altLang="zh-TW" sz="2000" b="1"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代號</a:t>
                      </a:r>
                      <a:r>
                        <a:rPr lang="en-US" altLang="zh-TW" sz="2000" b="1" dirty="0" smtClean="0">
                          <a:solidFill>
                            <a:schemeClr val="tx2">
                              <a:lumMod val="75000"/>
                            </a:schemeClr>
                          </a:solidFill>
                          <a:latin typeface="Times New Roman" pitchFamily="18" charset="0"/>
                          <a:ea typeface="標楷體" pitchFamily="65" charset="-120"/>
                          <a:cs typeface="Times New Roman" pitchFamily="18" charset="0"/>
                        </a:rPr>
                        <a:t>:1456)</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r>
              <a:tr h="432048">
                <a:tc>
                  <a:txBody>
                    <a:bodyPr/>
                    <a:lstStyle/>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主要</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長短纖織物</a:t>
                      </a:r>
                      <a:r>
                        <a:rPr lang="en-US" altLang="zh-TW" sz="2000" b="1"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平織</a:t>
                      </a:r>
                      <a:r>
                        <a:rPr lang="en-US" altLang="zh-TW" sz="2000" b="1"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、染整</a:t>
                      </a:r>
                      <a:endParaRPr lang="en-US" altLang="zh-TW" sz="2000" b="1" dirty="0" smtClean="0">
                        <a:solidFill>
                          <a:schemeClr val="tx2">
                            <a:lumMod val="75000"/>
                          </a:schemeClr>
                        </a:solidFill>
                        <a:latin typeface="Times New Roman" pitchFamily="18" charset="0"/>
                        <a:ea typeface="標楷體" pitchFamily="65" charset="-120"/>
                        <a:cs typeface="Times New Roman" pitchFamily="18" charset="0"/>
                      </a:endParaRPr>
                    </a:p>
                    <a:p>
                      <a:r>
                        <a:rPr lang="zh-TW" altLang="en-US" sz="2000" b="1" dirty="0" smtClean="0">
                          <a:solidFill>
                            <a:schemeClr val="tx2">
                              <a:lumMod val="75000"/>
                            </a:schemeClr>
                          </a:solidFill>
                          <a:latin typeface="Times New Roman" pitchFamily="18" charset="0"/>
                          <a:ea typeface="標楷體" pitchFamily="65" charset="-120"/>
                          <a:cs typeface="Times New Roman" pitchFamily="18" charset="0"/>
                        </a:rPr>
                        <a:t>不動產開發、興建、銷售與租賃</a:t>
                      </a:r>
                      <a:endParaRPr lang="zh-TW" altLang="en-US" sz="2000" b="1" dirty="0">
                        <a:solidFill>
                          <a:schemeClr val="tx2">
                            <a:lumMod val="75000"/>
                          </a:schemeClr>
                        </a:solidFill>
                        <a:latin typeface="Times New Roman" pitchFamily="18" charset="0"/>
                        <a:ea typeface="標楷體" pitchFamily="65" charset="-120"/>
                        <a:cs typeface="Times New Roman" pitchFamily="18" charset="0"/>
                      </a:endParaRPr>
                    </a:p>
                  </a:txBody>
                  <a:tcPr>
                    <a:noFill/>
                  </a:tcPr>
                </a:tc>
              </a:tr>
            </a:tbl>
          </a:graphicData>
        </a:graphic>
      </p:graphicFrame>
      <p:sp>
        <p:nvSpPr>
          <p:cNvPr id="6" name="投影片編號版面配置區 5"/>
          <p:cNvSpPr>
            <a:spLocks noGrp="1"/>
          </p:cNvSpPr>
          <p:nvPr>
            <p:ph type="sldNum" sz="quarter" idx="12"/>
          </p:nvPr>
        </p:nvSpPr>
        <p:spPr/>
        <p:txBody>
          <a:bodyPr/>
          <a:lstStyle/>
          <a:p>
            <a:fld id="{9A983868-1311-479C-8A62-12FEDC852779}"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標題 1"/>
          <p:cNvSpPr txBox="1">
            <a:spLocks/>
          </p:cNvSpPr>
          <p:nvPr/>
        </p:nvSpPr>
        <p:spPr>
          <a:xfrm>
            <a:off x="-71470" y="188640"/>
            <a:ext cx="8496944" cy="1800200"/>
          </a:xfrm>
          <a:prstGeom prst="rect">
            <a:avLst/>
          </a:prstGeom>
          <a:gradFill>
            <a:gsLst>
              <a:gs pos="0">
                <a:schemeClr val="accent5">
                  <a:lumMod val="20000"/>
                  <a:lumOff val="80000"/>
                  <a:alpha val="0"/>
                </a:schemeClr>
              </a:gs>
              <a:gs pos="39999">
                <a:srgbClr val="85C2FF"/>
              </a:gs>
              <a:gs pos="70000">
                <a:srgbClr val="C4D6EB"/>
              </a:gs>
              <a:gs pos="100000">
                <a:srgbClr val="FFEBFA"/>
              </a:gs>
            </a:gsLst>
            <a:lin ang="6000000" scaled="0"/>
          </a:gradFill>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rPr>
              <a:t>I-HWA INDUSTRIAL CO.,LTD</a:t>
            </a:r>
            <a:endParaRPr kumimoji="0" lang="zh-TW" altLang="en-US" sz="2400" b="0" i="1" u="none" strike="noStrike" kern="1200" cap="none" spc="0" normalizeH="0" baseline="0" noProof="0" dirty="0">
              <a:ln>
                <a:noFill/>
              </a:ln>
              <a:solidFill>
                <a:schemeClr val="tx1">
                  <a:lumMod val="65000"/>
                  <a:lumOff val="35000"/>
                </a:schemeClr>
              </a:solidFill>
              <a:effectLst/>
              <a:uLnTx/>
              <a:uFillTx/>
              <a:latin typeface="Borealis" pitchFamily="2" charset="0"/>
              <a:ea typeface="+mj-ea"/>
              <a:cs typeface="+mj-cs"/>
            </a:endParaRPr>
          </a:p>
        </p:txBody>
      </p:sp>
      <p:sp>
        <p:nvSpPr>
          <p:cNvPr id="5" name="文字方塊 4"/>
          <p:cNvSpPr txBox="1"/>
          <p:nvPr/>
        </p:nvSpPr>
        <p:spPr>
          <a:xfrm>
            <a:off x="219030" y="1484785"/>
            <a:ext cx="8139184" cy="954107"/>
          </a:xfrm>
          <a:prstGeom prst="rect">
            <a:avLst/>
          </a:prstGeom>
          <a:noFill/>
        </p:spPr>
        <p:txBody>
          <a:bodyPr wrap="square" rtlCol="0">
            <a:spAutoFit/>
          </a:bodyPr>
          <a:lstStyle/>
          <a:p>
            <a:r>
              <a:rPr lang="zh-TW" altLang="en-US" sz="2800" b="1" dirty="0" smtClean="0">
                <a:solidFill>
                  <a:schemeClr val="tx2">
                    <a:lumMod val="75000"/>
                  </a:schemeClr>
                </a:solidFill>
                <a:latin typeface="Times New Roman" pitchFamily="18" charset="0"/>
                <a:ea typeface="標楷體" pitchFamily="65" charset="-120"/>
                <a:cs typeface="Times New Roman" pitchFamily="18" charset="0"/>
              </a:rPr>
              <a:t>財務數據</a:t>
            </a:r>
            <a:r>
              <a:rPr lang="en-US" altLang="zh-TW" sz="2800" b="1"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2800" b="1" dirty="0" smtClean="0">
                <a:solidFill>
                  <a:schemeClr val="tx2">
                    <a:lumMod val="75000"/>
                  </a:schemeClr>
                </a:solidFill>
                <a:latin typeface="Times New Roman" pitchFamily="18" charset="0"/>
                <a:ea typeface="標楷體" pitchFamily="65" charset="-120"/>
                <a:cs typeface="Times New Roman" pitchFamily="18" charset="0"/>
              </a:rPr>
              <a:t>資產負債表</a:t>
            </a:r>
            <a:endParaRPr lang="en-US" altLang="zh-TW" sz="2800" b="1" dirty="0" smtClean="0">
              <a:solidFill>
                <a:schemeClr val="tx2">
                  <a:lumMod val="75000"/>
                </a:schemeClr>
              </a:solidFill>
              <a:latin typeface="Times New Roman" pitchFamily="18" charset="0"/>
              <a:ea typeface="標楷體" pitchFamily="65" charset="-120"/>
              <a:cs typeface="Times New Roman" pitchFamily="18" charset="0"/>
            </a:endParaRPr>
          </a:p>
          <a:p>
            <a:pPr algn="r"/>
            <a:r>
              <a:rPr lang="zh-TW" altLang="en-US" sz="2800" dirty="0" smtClean="0">
                <a:solidFill>
                  <a:schemeClr val="tx2">
                    <a:lumMod val="75000"/>
                  </a:schemeClr>
                </a:solidFill>
                <a:latin typeface="Times New Roman" pitchFamily="18" charset="0"/>
                <a:ea typeface="標楷體" pitchFamily="65" charset="-120"/>
                <a:cs typeface="Times New Roman" pitchFamily="18" charset="0"/>
              </a:rPr>
              <a:t>                                                                       </a:t>
            </a:r>
            <a:r>
              <a:rPr lang="zh-TW" altLang="en-US" sz="1200" dirty="0" smtClean="0">
                <a:solidFill>
                  <a:schemeClr val="tx2">
                    <a:lumMod val="75000"/>
                  </a:schemeClr>
                </a:solidFill>
                <a:latin typeface="Times New Roman" pitchFamily="18" charset="0"/>
                <a:ea typeface="標楷體" pitchFamily="65" charset="-120"/>
                <a:cs typeface="Times New Roman" pitchFamily="18" charset="0"/>
              </a:rPr>
              <a:t>單位</a:t>
            </a:r>
            <a:r>
              <a:rPr lang="zh-TW" altLang="en-US" sz="1200" dirty="0" smtClean="0">
                <a:solidFill>
                  <a:schemeClr val="tx2">
                    <a:lumMod val="75000"/>
                  </a:schemeClr>
                </a:solidFill>
                <a:latin typeface="Times New Roman" pitchFamily="18" charset="0"/>
                <a:ea typeface="標楷體" pitchFamily="65" charset="-120"/>
                <a:cs typeface="Times New Roman" pitchFamily="18" charset="0"/>
              </a:rPr>
              <a:t>：萬元</a:t>
            </a:r>
            <a:endParaRPr lang="zh-TW" altLang="en-US" sz="1200" dirty="0">
              <a:solidFill>
                <a:schemeClr val="tx2">
                  <a:lumMod val="75000"/>
                </a:schemeClr>
              </a:solidFill>
              <a:latin typeface="Times New Roman" pitchFamily="18" charset="0"/>
              <a:ea typeface="標楷體" pitchFamily="65" charset="-120"/>
              <a:cs typeface="Times New Roman" pitchFamily="18" charset="0"/>
            </a:endParaRPr>
          </a:p>
        </p:txBody>
      </p:sp>
      <p:graphicFrame>
        <p:nvGraphicFramePr>
          <p:cNvPr id="7" name="表格 6"/>
          <p:cNvGraphicFramePr>
            <a:graphicFrameLocks noGrp="1"/>
          </p:cNvGraphicFramePr>
          <p:nvPr/>
        </p:nvGraphicFramePr>
        <p:xfrm>
          <a:off x="325238" y="2420888"/>
          <a:ext cx="7920882" cy="3931920"/>
        </p:xfrm>
        <a:graphic>
          <a:graphicData uri="http://schemas.openxmlformats.org/drawingml/2006/table">
            <a:tbl>
              <a:tblPr firstRow="1" bandRow="1">
                <a:tableStyleId>{5C22544A-7EE6-4342-B048-85BDC9FD1C3A}</a:tableStyleId>
              </a:tblPr>
              <a:tblGrid>
                <a:gridCol w="1662427"/>
                <a:gridCol w="1054135"/>
                <a:gridCol w="1054135"/>
                <a:gridCol w="1020402"/>
                <a:gridCol w="1037268"/>
                <a:gridCol w="1031290"/>
                <a:gridCol w="1061225"/>
              </a:tblGrid>
              <a:tr h="312038">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年度</a:t>
                      </a:r>
                    </a:p>
                  </a:txBody>
                  <a:tcPr>
                    <a:solidFill>
                      <a:schemeClr val="bg1">
                        <a:lumMod val="75000"/>
                      </a:schemeClr>
                    </a:solidFill>
                  </a:tcPr>
                </a:tc>
                <a:tc>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1Q2017*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2016*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2015</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2014</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2013**</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2012**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97950">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流動資產</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247,764</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254,835</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250,702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219,685</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148,788</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89,326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r h="311649">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非流動資產</a:t>
                      </a: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199,797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199,603</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204,617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206,106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207,711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200,568</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56854">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資產總計</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447,561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454,438</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455,319</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425,791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356,499</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289,894</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r h="280827">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流動負債</a:t>
                      </a: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123,415</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126,441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315,084</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156,810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156,219</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138,546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63704">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非流動負債</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211,187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215,461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30,503</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172,102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124,863</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76,446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r h="256854">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負債合計</a:t>
                      </a:r>
                      <a:endPar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334,602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341,902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345,587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328,912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281,082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214,992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60279">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權益</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112,959</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112,536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109,732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96,879</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75,417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74,902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r h="294526">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負債及權益總計</a:t>
                      </a: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447,561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454,438</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455,319</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425,791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356,499</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289,894</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67049">
                <a:tc>
                  <a:txBody>
                    <a:bodyPr/>
                    <a:lstStyle/>
                    <a:p>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每股淨值</a:t>
                      </a: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12.05</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12.01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11.71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4.55</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4.63</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1.84</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404353">
                <a:tc gridSpan="7">
                  <a:txBody>
                    <a:bodyPr/>
                    <a:lstStyle/>
                    <a:p>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該季或年度為個別財務報告</a:t>
                      </a:r>
                      <a:endPar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endParaRPr>
                    </a:p>
                    <a:p>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該年度為重編後財務報告</a:t>
                      </a: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bl>
          </a:graphicData>
        </a:graphic>
      </p:graphicFrame>
      <p:sp>
        <p:nvSpPr>
          <p:cNvPr id="6" name="投影片編號版面配置區 5"/>
          <p:cNvSpPr>
            <a:spLocks noGrp="1"/>
          </p:cNvSpPr>
          <p:nvPr>
            <p:ph type="sldNum" sz="quarter" idx="12"/>
          </p:nvPr>
        </p:nvSpPr>
        <p:spPr>
          <a:xfrm>
            <a:off x="6481762" y="6356350"/>
            <a:ext cx="2133600" cy="365125"/>
          </a:xfrm>
        </p:spPr>
        <p:txBody>
          <a:bodyPr/>
          <a:lstStyle/>
          <a:p>
            <a:fld id="{9A983868-1311-479C-8A62-12FEDC852779}"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標題 1"/>
          <p:cNvSpPr txBox="1">
            <a:spLocks/>
          </p:cNvSpPr>
          <p:nvPr/>
        </p:nvSpPr>
        <p:spPr>
          <a:xfrm>
            <a:off x="-71470" y="188640"/>
            <a:ext cx="8496944" cy="1800200"/>
          </a:xfrm>
          <a:prstGeom prst="rect">
            <a:avLst/>
          </a:prstGeom>
          <a:gradFill>
            <a:gsLst>
              <a:gs pos="0">
                <a:schemeClr val="accent5">
                  <a:lumMod val="20000"/>
                  <a:lumOff val="80000"/>
                  <a:alpha val="0"/>
                </a:schemeClr>
              </a:gs>
              <a:gs pos="39999">
                <a:srgbClr val="85C2FF"/>
              </a:gs>
              <a:gs pos="70000">
                <a:srgbClr val="C4D6EB"/>
              </a:gs>
              <a:gs pos="100000">
                <a:srgbClr val="FFEBFA"/>
              </a:gs>
            </a:gsLst>
            <a:lin ang="6000000" scaled="0"/>
          </a:gradFill>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rPr>
              <a:t>I-HWA INDUSTRIAL CO.,LTD</a:t>
            </a:r>
            <a:endParaRPr kumimoji="0" lang="zh-TW" altLang="en-US" sz="2400" b="0" i="1" u="none" strike="noStrike" kern="1200" cap="none" spc="0" normalizeH="0" baseline="0" noProof="0" dirty="0">
              <a:ln>
                <a:noFill/>
              </a:ln>
              <a:solidFill>
                <a:schemeClr val="tx1">
                  <a:lumMod val="65000"/>
                  <a:lumOff val="35000"/>
                </a:schemeClr>
              </a:solidFill>
              <a:effectLst/>
              <a:uLnTx/>
              <a:uFillTx/>
              <a:latin typeface="Borealis" pitchFamily="2" charset="0"/>
              <a:ea typeface="+mj-ea"/>
              <a:cs typeface="+mj-cs"/>
            </a:endParaRPr>
          </a:p>
        </p:txBody>
      </p:sp>
      <p:sp>
        <p:nvSpPr>
          <p:cNvPr id="5" name="文字方塊 4"/>
          <p:cNvSpPr txBox="1"/>
          <p:nvPr/>
        </p:nvSpPr>
        <p:spPr>
          <a:xfrm>
            <a:off x="253230" y="1484785"/>
            <a:ext cx="8424936" cy="707886"/>
          </a:xfrm>
          <a:prstGeom prst="rect">
            <a:avLst/>
          </a:prstGeom>
          <a:noFill/>
        </p:spPr>
        <p:txBody>
          <a:bodyPr wrap="square" rtlCol="0">
            <a:spAutoFit/>
          </a:bodyPr>
          <a:lstStyle/>
          <a:p>
            <a:r>
              <a:rPr lang="zh-TW" altLang="en-US" sz="2800" b="1" dirty="0" smtClean="0">
                <a:solidFill>
                  <a:schemeClr val="tx2">
                    <a:lumMod val="75000"/>
                  </a:schemeClr>
                </a:solidFill>
                <a:latin typeface="Times New Roman" pitchFamily="18" charset="0"/>
                <a:ea typeface="標楷體" pitchFamily="65" charset="-120"/>
                <a:cs typeface="Times New Roman" pitchFamily="18" charset="0"/>
              </a:rPr>
              <a:t>財務數據</a:t>
            </a:r>
            <a:r>
              <a:rPr lang="en-US" altLang="zh-TW" sz="2800" b="1"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2800" b="1" dirty="0" smtClean="0">
                <a:solidFill>
                  <a:schemeClr val="tx2">
                    <a:lumMod val="75000"/>
                  </a:schemeClr>
                </a:solidFill>
                <a:latin typeface="Times New Roman" pitchFamily="18" charset="0"/>
                <a:ea typeface="標楷體" pitchFamily="65" charset="-120"/>
                <a:cs typeface="Times New Roman" pitchFamily="18" charset="0"/>
              </a:rPr>
              <a:t>綜合損益表</a:t>
            </a:r>
            <a:endParaRPr lang="en-US" altLang="zh-TW" sz="2800" b="1" dirty="0" smtClean="0">
              <a:solidFill>
                <a:schemeClr val="tx2">
                  <a:lumMod val="75000"/>
                </a:schemeClr>
              </a:solidFill>
              <a:latin typeface="Times New Roman" pitchFamily="18" charset="0"/>
              <a:ea typeface="標楷體" pitchFamily="65" charset="-120"/>
              <a:cs typeface="Times New Roman" pitchFamily="18" charset="0"/>
            </a:endParaRPr>
          </a:p>
          <a:p>
            <a:pPr algn="r"/>
            <a:r>
              <a:rPr lang="zh-TW" altLang="en-US" sz="1200" dirty="0" smtClean="0">
                <a:solidFill>
                  <a:schemeClr val="tx2">
                    <a:lumMod val="75000"/>
                  </a:schemeClr>
                </a:solidFill>
                <a:latin typeface="Times New Roman" pitchFamily="18" charset="0"/>
                <a:ea typeface="標楷體" pitchFamily="65" charset="-120"/>
                <a:cs typeface="Times New Roman" pitchFamily="18" charset="0"/>
              </a:rPr>
              <a:t>                                                                                                             單位：萬元</a:t>
            </a:r>
            <a:endParaRPr lang="zh-TW" altLang="en-US" sz="1200" dirty="0">
              <a:solidFill>
                <a:schemeClr val="tx2">
                  <a:lumMod val="75000"/>
                </a:schemeClr>
              </a:solidFill>
              <a:latin typeface="Times New Roman" pitchFamily="18" charset="0"/>
              <a:ea typeface="標楷體" pitchFamily="65" charset="-120"/>
              <a:cs typeface="Times New Roman" pitchFamily="18" charset="0"/>
            </a:endParaRPr>
          </a:p>
        </p:txBody>
      </p:sp>
      <p:graphicFrame>
        <p:nvGraphicFramePr>
          <p:cNvPr id="6" name="表格 5"/>
          <p:cNvGraphicFramePr>
            <a:graphicFrameLocks noGrp="1"/>
          </p:cNvGraphicFramePr>
          <p:nvPr/>
        </p:nvGraphicFramePr>
        <p:xfrm>
          <a:off x="469254" y="2564904"/>
          <a:ext cx="7920882" cy="3311036"/>
        </p:xfrm>
        <a:graphic>
          <a:graphicData uri="http://schemas.openxmlformats.org/drawingml/2006/table">
            <a:tbl>
              <a:tblPr firstRow="1" bandRow="1">
                <a:tableStyleId>{5C22544A-7EE6-4342-B048-85BDC9FD1C3A}</a:tableStyleId>
              </a:tblPr>
              <a:tblGrid>
                <a:gridCol w="1662427"/>
                <a:gridCol w="1054135"/>
                <a:gridCol w="1054135"/>
                <a:gridCol w="1020402"/>
                <a:gridCol w="1037268"/>
                <a:gridCol w="1031290"/>
                <a:gridCol w="1061225"/>
              </a:tblGrid>
              <a:tr h="434612">
                <a:tc>
                  <a:txBody>
                    <a:bodyPr/>
                    <a:lstStyle/>
                    <a:p>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年度</a:t>
                      </a:r>
                    </a:p>
                  </a:txBody>
                  <a:tcPr>
                    <a:solidFill>
                      <a:schemeClr val="bg1">
                        <a:lumMod val="75000"/>
                      </a:schemeClr>
                    </a:solidFill>
                  </a:tcPr>
                </a:tc>
                <a:tc>
                  <a:txBody>
                    <a:bodyPr/>
                    <a:lstStyle/>
                    <a:p>
                      <a:pPr algn="ct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1Q2017*</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2016*</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2015</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2014</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2013**</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ct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2012**</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440648">
                <a:tc>
                  <a:txBody>
                    <a:bodyPr/>
                    <a:lstStyle/>
                    <a:p>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營業收入</a:t>
                      </a: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18,235</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97,611</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56,669</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90,853</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83,881</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184,023</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r>
              <a:tr h="440648">
                <a:tc>
                  <a:txBody>
                    <a:bodyPr/>
                    <a:lstStyle/>
                    <a:p>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營業毛利</a:t>
                      </a: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3,161</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17,841</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8,067</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1,108</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3,620</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(9,796)</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440648">
                <a:tc>
                  <a:txBody>
                    <a:bodyPr/>
                    <a:lstStyle/>
                    <a:p>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營業損益</a:t>
                      </a: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539</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9,900</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905</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(9,581)</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smtClean="0">
                          <a:solidFill>
                            <a:schemeClr val="tx2">
                              <a:lumMod val="75000"/>
                            </a:schemeClr>
                          </a:solidFill>
                          <a:latin typeface="Times New Roman" pitchFamily="18" charset="0"/>
                          <a:ea typeface="標楷體" pitchFamily="65" charset="-120"/>
                          <a:cs typeface="Times New Roman" pitchFamily="18" charset="0"/>
                        </a:rPr>
                        <a:t>4,531</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35,917</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accent5">
                        <a:lumMod val="20000"/>
                        <a:lumOff val="80000"/>
                      </a:schemeClr>
                    </a:solidFill>
                  </a:tcPr>
                </a:tc>
              </a:tr>
              <a:tr h="564670">
                <a:tc>
                  <a:txBody>
                    <a:bodyPr/>
                    <a:lstStyle/>
                    <a:p>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基本</a:t>
                      </a: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EPS(</a:t>
                      </a:r>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元</a:t>
                      </a: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a:t>
                      </a:r>
                    </a:p>
                    <a:p>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為當年</a:t>
                      </a: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EPS</a:t>
                      </a:r>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，未追溯</a:t>
                      </a: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(0.06)</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0.50</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1.24</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smtClean="0">
                          <a:solidFill>
                            <a:schemeClr val="tx2">
                              <a:lumMod val="75000"/>
                            </a:schemeClr>
                          </a:solidFill>
                          <a:latin typeface="Times New Roman" pitchFamily="18" charset="0"/>
                          <a:ea typeface="標楷體" pitchFamily="65" charset="-120"/>
                          <a:cs typeface="Times New Roman" pitchFamily="18" charset="0"/>
                        </a:rPr>
                        <a:t>(5.33)</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0.09</a:t>
                      </a: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0.78</a:t>
                      </a:r>
                    </a:p>
                    <a:p>
                      <a:pPr algn="r"/>
                      <a:endPar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631102">
                <a:tc gridSpan="7">
                  <a:txBody>
                    <a:bodyPr/>
                    <a:lstStyle/>
                    <a:p>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該季或年度為個別財務報告</a:t>
                      </a:r>
                      <a:endPar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endParaRPr>
                    </a:p>
                    <a:p>
                      <a:r>
                        <a:rPr lang="en-US" altLang="zh-TW" sz="1800" b="1" kern="1200" dirty="0" smtClean="0">
                          <a:solidFill>
                            <a:schemeClr val="tx2">
                              <a:lumMod val="75000"/>
                            </a:schemeClr>
                          </a:solidFill>
                          <a:latin typeface="Times New Roman" pitchFamily="18" charset="0"/>
                          <a:ea typeface="標楷體" pitchFamily="65" charset="-120"/>
                          <a:cs typeface="Times New Roman" pitchFamily="18" charset="0"/>
                        </a:rPr>
                        <a:t>**</a:t>
                      </a:r>
                      <a:r>
                        <a:rPr lang="zh-TW" altLang="en-US" sz="1800" b="1" kern="1200" dirty="0" smtClean="0">
                          <a:solidFill>
                            <a:schemeClr val="tx2">
                              <a:lumMod val="75000"/>
                            </a:schemeClr>
                          </a:solidFill>
                          <a:latin typeface="Times New Roman" pitchFamily="18" charset="0"/>
                          <a:ea typeface="標楷體" pitchFamily="65" charset="-120"/>
                          <a:cs typeface="Times New Roman" pitchFamily="18" charset="0"/>
                        </a:rPr>
                        <a:t>該年度為重編後財務報告</a:t>
                      </a:r>
                    </a:p>
                  </a:txBody>
                  <a:tcPr>
                    <a:solidFill>
                      <a:schemeClr val="accent5">
                        <a:lumMod val="20000"/>
                        <a:lumOff val="80000"/>
                      </a:schemeClr>
                    </a:solid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hMerge="1">
                  <a:txBody>
                    <a:bodyPr/>
                    <a:lstStyle/>
                    <a:p>
                      <a:pPr algn="r"/>
                      <a:endParaRPr lang="zh-TW" altLang="en-US" sz="20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bl>
          </a:graphicData>
        </a:graphic>
      </p:graphicFrame>
      <p:sp>
        <p:nvSpPr>
          <p:cNvPr id="7" name="投影片編號版面配置區 6"/>
          <p:cNvSpPr>
            <a:spLocks noGrp="1"/>
          </p:cNvSpPr>
          <p:nvPr>
            <p:ph type="sldNum" sz="quarter" idx="12"/>
          </p:nvPr>
        </p:nvSpPr>
        <p:spPr>
          <a:xfrm>
            <a:off x="6338886" y="6356350"/>
            <a:ext cx="2133600" cy="365125"/>
          </a:xfrm>
        </p:spPr>
        <p:txBody>
          <a:bodyPr/>
          <a:lstStyle/>
          <a:p>
            <a:fld id="{9A983868-1311-479C-8A62-12FEDC852779}" type="slidenum">
              <a:rPr lang="zh-TW" altLang="en-US" smtClean="0"/>
              <a:pPr/>
              <a:t>5</a:t>
            </a:fld>
            <a:endParaRPr lang="zh-TW"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4000"/>
            <a:lum/>
          </a:blip>
          <a:srcRect/>
          <a:stretch>
            <a:fillRect l="-15000" r="-15000"/>
          </a:stretch>
        </a:blipFill>
        <a:effectLst/>
      </p:bgPr>
    </p:bg>
    <p:spTree>
      <p:nvGrpSpPr>
        <p:cNvPr id="1" name=""/>
        <p:cNvGrpSpPr/>
        <p:nvPr/>
      </p:nvGrpSpPr>
      <p:grpSpPr>
        <a:xfrm>
          <a:off x="0" y="0"/>
          <a:ext cx="0" cy="0"/>
          <a:chOff x="0" y="0"/>
          <a:chExt cx="0" cy="0"/>
        </a:xfrm>
      </p:grpSpPr>
      <p:sp>
        <p:nvSpPr>
          <p:cNvPr id="2" name="標題 1"/>
          <p:cNvSpPr txBox="1">
            <a:spLocks/>
          </p:cNvSpPr>
          <p:nvPr/>
        </p:nvSpPr>
        <p:spPr>
          <a:xfrm>
            <a:off x="142844" y="188640"/>
            <a:ext cx="8496944" cy="1080120"/>
          </a:xfrm>
          <a:prstGeom prst="rect">
            <a:avLst/>
          </a:prstGeom>
          <a:gradFill>
            <a:gsLst>
              <a:gs pos="0">
                <a:schemeClr val="accent5">
                  <a:lumMod val="20000"/>
                  <a:lumOff val="80000"/>
                  <a:alpha val="0"/>
                </a:schemeClr>
              </a:gs>
              <a:gs pos="39999">
                <a:srgbClr val="85C2FF"/>
              </a:gs>
              <a:gs pos="70000">
                <a:srgbClr val="C4D6EB"/>
              </a:gs>
              <a:gs pos="100000">
                <a:srgbClr val="FFEBFA"/>
              </a:gs>
            </a:gsLst>
            <a:lin ang="6000000" scaled="0"/>
          </a:gradFill>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rPr>
              <a:t>I-HWA INDUSTRIAL CO.,LTD</a:t>
            </a:r>
            <a:endParaRPr kumimoji="0" lang="zh-TW" altLang="en-US" sz="2400" b="0" i="1" u="none" strike="noStrike" kern="1200" cap="none" spc="0" normalizeH="0" baseline="0" noProof="0" dirty="0">
              <a:ln>
                <a:noFill/>
              </a:ln>
              <a:solidFill>
                <a:schemeClr val="tx1">
                  <a:lumMod val="65000"/>
                  <a:lumOff val="35000"/>
                </a:schemeClr>
              </a:solidFill>
              <a:effectLst/>
              <a:uLnTx/>
              <a:uFillTx/>
              <a:latin typeface="Borealis" pitchFamily="2" charset="0"/>
              <a:ea typeface="+mj-ea"/>
              <a:cs typeface="+mj-cs"/>
            </a:endParaRPr>
          </a:p>
        </p:txBody>
      </p:sp>
      <p:sp>
        <p:nvSpPr>
          <p:cNvPr id="5" name="文字方塊 4"/>
          <p:cNvSpPr txBox="1"/>
          <p:nvPr/>
        </p:nvSpPr>
        <p:spPr>
          <a:xfrm>
            <a:off x="395536" y="764704"/>
            <a:ext cx="8424936" cy="523220"/>
          </a:xfrm>
          <a:prstGeom prst="rect">
            <a:avLst/>
          </a:prstGeom>
          <a:noFill/>
        </p:spPr>
        <p:txBody>
          <a:bodyPr wrap="square" rtlCol="0">
            <a:spAutoFit/>
          </a:bodyPr>
          <a:lstStyle/>
          <a:p>
            <a:r>
              <a:rPr lang="zh-TW" altLang="en-US" sz="2800" b="1" dirty="0" smtClean="0">
                <a:solidFill>
                  <a:schemeClr val="tx2">
                    <a:lumMod val="75000"/>
                  </a:schemeClr>
                </a:solidFill>
                <a:latin typeface="Times New Roman" pitchFamily="18" charset="0"/>
                <a:ea typeface="標楷體" pitchFamily="65" charset="-120"/>
                <a:cs typeface="Times New Roman" pitchFamily="18" charset="0"/>
              </a:rPr>
              <a:t>營運績效</a:t>
            </a:r>
            <a:endParaRPr lang="zh-TW" altLang="en-US" b="1" dirty="0">
              <a:solidFill>
                <a:schemeClr val="tx2">
                  <a:lumMod val="75000"/>
                </a:schemeClr>
              </a:solidFill>
              <a:latin typeface="Times New Roman" pitchFamily="18" charset="0"/>
              <a:ea typeface="標楷體" pitchFamily="65" charset="-120"/>
              <a:cs typeface="Times New Roman" pitchFamily="18" charset="0"/>
            </a:endParaRPr>
          </a:p>
        </p:txBody>
      </p:sp>
      <p:graphicFrame>
        <p:nvGraphicFramePr>
          <p:cNvPr id="15" name="圖表 14"/>
          <p:cNvGraphicFramePr/>
          <p:nvPr/>
        </p:nvGraphicFramePr>
        <p:xfrm>
          <a:off x="-33662" y="1340768"/>
          <a:ext cx="4391348" cy="2448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圖表 15"/>
          <p:cNvGraphicFramePr/>
          <p:nvPr/>
        </p:nvGraphicFramePr>
        <p:xfrm>
          <a:off x="0" y="3929066"/>
          <a:ext cx="4429124" cy="2497480"/>
        </p:xfrm>
        <a:graphic>
          <a:graphicData uri="http://schemas.openxmlformats.org/drawingml/2006/chart">
            <c:chart xmlns:c="http://schemas.openxmlformats.org/drawingml/2006/chart" xmlns:r="http://schemas.openxmlformats.org/officeDocument/2006/relationships" r:id="rId5"/>
          </a:graphicData>
        </a:graphic>
      </p:graphicFrame>
      <p:sp>
        <p:nvSpPr>
          <p:cNvPr id="17" name="文字方塊 1"/>
          <p:cNvSpPr txBox="1"/>
          <p:nvPr/>
        </p:nvSpPr>
        <p:spPr>
          <a:xfrm>
            <a:off x="1838546" y="5229200"/>
            <a:ext cx="576064"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dirty="0" smtClean="0"/>
              <a:t>35</a:t>
            </a:r>
            <a:r>
              <a:rPr lang="en-US" altLang="zh-TW" sz="1100" dirty="0" smtClean="0"/>
              <a:t>%</a:t>
            </a:r>
            <a:endParaRPr lang="zh-TW" altLang="en-US" sz="1100" dirty="0"/>
          </a:p>
        </p:txBody>
      </p:sp>
      <p:sp>
        <p:nvSpPr>
          <p:cNvPr id="7" name="投影片編號版面配置區 6"/>
          <p:cNvSpPr>
            <a:spLocks noGrp="1"/>
          </p:cNvSpPr>
          <p:nvPr>
            <p:ph type="sldNum" sz="quarter" idx="12"/>
          </p:nvPr>
        </p:nvSpPr>
        <p:spPr/>
        <p:txBody>
          <a:bodyPr/>
          <a:lstStyle/>
          <a:p>
            <a:fld id="{9A983868-1311-479C-8A62-12FEDC852779}" type="slidenum">
              <a:rPr lang="zh-TW" altLang="en-US" smtClean="0"/>
              <a:pPr/>
              <a:t>6</a:t>
            </a:fld>
            <a:endParaRPr lang="zh-TW" altLang="en-US"/>
          </a:p>
        </p:txBody>
      </p:sp>
      <p:graphicFrame>
        <p:nvGraphicFramePr>
          <p:cNvPr id="8" name="圖表 7"/>
          <p:cNvGraphicFramePr/>
          <p:nvPr/>
        </p:nvGraphicFramePr>
        <p:xfrm>
          <a:off x="4070794" y="1772816"/>
          <a:ext cx="4430296" cy="379932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標題 1"/>
          <p:cNvSpPr txBox="1">
            <a:spLocks/>
          </p:cNvSpPr>
          <p:nvPr/>
        </p:nvSpPr>
        <p:spPr>
          <a:xfrm>
            <a:off x="-32" y="188640"/>
            <a:ext cx="8496944" cy="1800200"/>
          </a:xfrm>
          <a:prstGeom prst="rect">
            <a:avLst/>
          </a:prstGeom>
          <a:gradFill>
            <a:gsLst>
              <a:gs pos="0">
                <a:schemeClr val="accent5">
                  <a:lumMod val="20000"/>
                  <a:lumOff val="80000"/>
                  <a:alpha val="0"/>
                </a:schemeClr>
              </a:gs>
              <a:gs pos="39999">
                <a:srgbClr val="85C2FF"/>
              </a:gs>
              <a:gs pos="70000">
                <a:srgbClr val="C4D6EB"/>
              </a:gs>
              <a:gs pos="100000">
                <a:srgbClr val="FFEBFA"/>
              </a:gs>
            </a:gsLst>
            <a:lin ang="6000000" scaled="0"/>
          </a:gradFill>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rPr>
              <a:t>I-HWA INDUSTRIAL CO.,LTD</a:t>
            </a:r>
            <a:endParaRPr kumimoji="0" lang="zh-TW" altLang="en-US" sz="2400" b="0" i="1" u="none" strike="noStrike" kern="1200" cap="none" spc="0" normalizeH="0" baseline="0" noProof="0" dirty="0">
              <a:ln>
                <a:noFill/>
              </a:ln>
              <a:solidFill>
                <a:schemeClr val="tx1">
                  <a:lumMod val="65000"/>
                  <a:lumOff val="35000"/>
                </a:schemeClr>
              </a:solidFill>
              <a:effectLst/>
              <a:uLnTx/>
              <a:uFillTx/>
              <a:latin typeface="Borealis" pitchFamily="2" charset="0"/>
              <a:ea typeface="+mj-ea"/>
              <a:cs typeface="+mj-cs"/>
            </a:endParaRPr>
          </a:p>
        </p:txBody>
      </p:sp>
      <p:sp>
        <p:nvSpPr>
          <p:cNvPr id="5" name="文字方塊 4"/>
          <p:cNvSpPr txBox="1"/>
          <p:nvPr/>
        </p:nvSpPr>
        <p:spPr>
          <a:xfrm>
            <a:off x="142844" y="1484785"/>
            <a:ext cx="8424936" cy="1231106"/>
          </a:xfrm>
          <a:prstGeom prst="rect">
            <a:avLst/>
          </a:prstGeom>
          <a:noFill/>
        </p:spPr>
        <p:txBody>
          <a:bodyPr wrap="square" rtlCol="0">
            <a:spAutoFit/>
          </a:bodyPr>
          <a:lstStyle/>
          <a:p>
            <a:r>
              <a:rPr lang="zh-TW" altLang="en-US" sz="2800" b="1" dirty="0" smtClean="0">
                <a:solidFill>
                  <a:schemeClr val="tx2">
                    <a:lumMod val="75000"/>
                  </a:schemeClr>
                </a:solidFill>
                <a:latin typeface="Times New Roman" pitchFamily="18" charset="0"/>
                <a:ea typeface="標楷體" pitchFamily="65" charset="-120"/>
                <a:cs typeface="Times New Roman" pitchFamily="18" charset="0"/>
              </a:rPr>
              <a:t>過去</a:t>
            </a:r>
            <a:r>
              <a:rPr lang="en-US" altLang="zh-TW" sz="2800" b="1" dirty="0" smtClean="0">
                <a:solidFill>
                  <a:schemeClr val="tx2">
                    <a:lumMod val="75000"/>
                  </a:schemeClr>
                </a:solidFill>
                <a:latin typeface="Times New Roman" pitchFamily="18" charset="0"/>
                <a:ea typeface="標楷體" pitchFamily="65" charset="-120"/>
                <a:cs typeface="Times New Roman" pitchFamily="18" charset="0"/>
              </a:rPr>
              <a:t>5</a:t>
            </a:r>
            <a:r>
              <a:rPr lang="zh-TW" altLang="en-US" sz="2800" b="1" dirty="0" smtClean="0">
                <a:solidFill>
                  <a:schemeClr val="tx2">
                    <a:lumMod val="75000"/>
                  </a:schemeClr>
                </a:solidFill>
                <a:latin typeface="Times New Roman" pitchFamily="18" charset="0"/>
                <a:ea typeface="標楷體" pitchFamily="65" charset="-120"/>
                <a:cs typeface="Times New Roman" pitchFamily="18" charset="0"/>
              </a:rPr>
              <a:t>季部門別資訊</a:t>
            </a:r>
            <a:endParaRPr lang="en-US" altLang="zh-TW" sz="2800" b="1" dirty="0" smtClean="0">
              <a:solidFill>
                <a:schemeClr val="tx2">
                  <a:lumMod val="75000"/>
                </a:schemeClr>
              </a:solidFill>
              <a:latin typeface="Times New Roman" pitchFamily="18" charset="0"/>
              <a:ea typeface="標楷體" pitchFamily="65" charset="-120"/>
              <a:cs typeface="Times New Roman" pitchFamily="18" charset="0"/>
            </a:endParaRPr>
          </a:p>
          <a:p>
            <a:pPr algn="r"/>
            <a:r>
              <a:rPr lang="zh-TW" altLang="en-US" sz="2800" dirty="0" smtClean="0">
                <a:solidFill>
                  <a:schemeClr val="tx2">
                    <a:lumMod val="75000"/>
                  </a:schemeClr>
                </a:solidFill>
                <a:latin typeface="Times New Roman" pitchFamily="18" charset="0"/>
                <a:ea typeface="標楷體" pitchFamily="65" charset="-120"/>
                <a:cs typeface="Times New Roman" pitchFamily="18" charset="0"/>
              </a:rPr>
              <a:t>                                                                           </a:t>
            </a:r>
            <a:r>
              <a:rPr lang="zh-TW" altLang="en-US" sz="1400" dirty="0" smtClean="0">
                <a:solidFill>
                  <a:schemeClr val="tx2">
                    <a:lumMod val="75000"/>
                  </a:schemeClr>
                </a:solidFill>
                <a:latin typeface="Times New Roman" pitchFamily="18" charset="0"/>
                <a:ea typeface="標楷體" pitchFamily="65" charset="-120"/>
                <a:cs typeface="Times New Roman" pitchFamily="18" charset="0"/>
              </a:rPr>
              <a:t>單位：萬元</a:t>
            </a:r>
            <a:endParaRPr lang="en-US" altLang="zh-TW" sz="1400" dirty="0">
              <a:solidFill>
                <a:schemeClr val="tx2">
                  <a:lumMod val="75000"/>
                </a:schemeClr>
              </a:solidFill>
              <a:latin typeface="Times New Roman" pitchFamily="18" charset="0"/>
              <a:ea typeface="標楷體" pitchFamily="65" charset="-120"/>
              <a:cs typeface="Times New Roman" pitchFamily="18" charset="0"/>
            </a:endParaRPr>
          </a:p>
          <a:p>
            <a:endParaRPr lang="zh-TW" altLang="en-US" dirty="0">
              <a:solidFill>
                <a:schemeClr val="tx2">
                  <a:lumMod val="75000"/>
                </a:schemeClr>
              </a:solidFill>
              <a:latin typeface="Times New Roman" pitchFamily="18" charset="0"/>
              <a:ea typeface="標楷體" pitchFamily="65" charset="-120"/>
              <a:cs typeface="Times New Roman" pitchFamily="18" charset="0"/>
            </a:endParaRPr>
          </a:p>
        </p:txBody>
      </p:sp>
      <p:graphicFrame>
        <p:nvGraphicFramePr>
          <p:cNvPr id="6" name="表格 5"/>
          <p:cNvGraphicFramePr>
            <a:graphicFrameLocks noGrp="1"/>
          </p:cNvGraphicFramePr>
          <p:nvPr/>
        </p:nvGraphicFramePr>
        <p:xfrm>
          <a:off x="468684" y="2513648"/>
          <a:ext cx="7861231" cy="3751614"/>
        </p:xfrm>
        <a:graphic>
          <a:graphicData uri="http://schemas.openxmlformats.org/drawingml/2006/table">
            <a:tbl>
              <a:tblPr firstRow="1" bandRow="1">
                <a:tableStyleId>{5C22544A-7EE6-4342-B048-85BDC9FD1C3A}</a:tableStyleId>
              </a:tblPr>
              <a:tblGrid>
                <a:gridCol w="1090780"/>
                <a:gridCol w="1357492"/>
                <a:gridCol w="1307887"/>
                <a:gridCol w="1420238"/>
                <a:gridCol w="1361873"/>
                <a:gridCol w="1322961"/>
              </a:tblGrid>
              <a:tr h="398814">
                <a:tc>
                  <a:txBody>
                    <a:bodyPr/>
                    <a:lstStyle/>
                    <a:p>
                      <a:pPr algn="ctr"/>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年度</a:t>
                      </a:r>
                    </a:p>
                  </a:txBody>
                  <a:tcPr>
                    <a:solidFill>
                      <a:schemeClr val="bg1">
                        <a:lumMod val="75000"/>
                      </a:schemeClr>
                    </a:solidFill>
                  </a:tcPr>
                </a:tc>
                <a:tc>
                  <a:txBody>
                    <a:bodyPr/>
                    <a:lstStyle/>
                    <a:p>
                      <a:pPr algn="ctr"/>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會計科目</a:t>
                      </a:r>
                    </a:p>
                  </a:txBody>
                  <a:tcPr>
                    <a:solidFill>
                      <a:schemeClr val="bg1">
                        <a:lumMod val="75000"/>
                      </a:schemeClr>
                    </a:solidFill>
                  </a:tcPr>
                </a:tc>
                <a:tc>
                  <a:txBody>
                    <a:bodyPr/>
                    <a:lstStyle/>
                    <a:p>
                      <a:pPr algn="ctr"/>
                      <a:r>
                        <a:rPr lang="zh-TW" altLang="en-US" sz="1600" b="1" u="sng" kern="1200" dirty="0" smtClean="0">
                          <a:solidFill>
                            <a:schemeClr val="tx2">
                              <a:lumMod val="75000"/>
                            </a:schemeClr>
                          </a:solidFill>
                          <a:latin typeface="Times New Roman" pitchFamily="18" charset="0"/>
                          <a:ea typeface="標楷體" pitchFamily="65" charset="-120"/>
                          <a:cs typeface="Times New Roman" pitchFamily="18" charset="0"/>
                        </a:rPr>
                        <a:t>紡織</a:t>
                      </a:r>
                    </a:p>
                  </a:txBody>
                  <a:tcPr>
                    <a:solidFill>
                      <a:schemeClr val="bg1">
                        <a:lumMod val="75000"/>
                      </a:schemeClr>
                    </a:solidFill>
                  </a:tcPr>
                </a:tc>
                <a:tc>
                  <a:txBody>
                    <a:bodyPr/>
                    <a:lstStyle/>
                    <a:p>
                      <a:pPr algn="ctr"/>
                      <a:r>
                        <a:rPr lang="zh-TW" altLang="en-US" sz="1600" b="1" u="sng" kern="1200" dirty="0" smtClean="0">
                          <a:solidFill>
                            <a:schemeClr val="tx2">
                              <a:lumMod val="75000"/>
                            </a:schemeClr>
                          </a:solidFill>
                          <a:latin typeface="Times New Roman" pitchFamily="18" charset="0"/>
                          <a:ea typeface="標楷體" pitchFamily="65" charset="-120"/>
                          <a:cs typeface="Times New Roman" pitchFamily="18" charset="0"/>
                        </a:rPr>
                        <a:t>不動產</a:t>
                      </a:r>
                    </a:p>
                  </a:txBody>
                  <a:tcPr>
                    <a:solidFill>
                      <a:schemeClr val="bg1">
                        <a:lumMod val="75000"/>
                      </a:schemeClr>
                    </a:solidFill>
                  </a:tcPr>
                </a:tc>
                <a:tc>
                  <a:txBody>
                    <a:bodyPr/>
                    <a:lstStyle/>
                    <a:p>
                      <a:pPr algn="ctr"/>
                      <a:r>
                        <a:rPr lang="zh-TW" altLang="en-US" sz="1600" b="1" u="sng" kern="1200" dirty="0" smtClean="0">
                          <a:solidFill>
                            <a:schemeClr val="tx2">
                              <a:lumMod val="75000"/>
                            </a:schemeClr>
                          </a:solidFill>
                          <a:latin typeface="Times New Roman" pitchFamily="18" charset="0"/>
                          <a:ea typeface="標楷體" pitchFamily="65" charset="-120"/>
                          <a:cs typeface="Times New Roman" pitchFamily="18" charset="0"/>
                        </a:rPr>
                        <a:t>其它</a:t>
                      </a:r>
                    </a:p>
                  </a:txBody>
                  <a:tcPr>
                    <a:solidFill>
                      <a:schemeClr val="bg1">
                        <a:lumMod val="75000"/>
                      </a:schemeClr>
                    </a:solidFill>
                  </a:tcPr>
                </a:tc>
                <a:tc>
                  <a:txBody>
                    <a:bodyPr/>
                    <a:lstStyle/>
                    <a:p>
                      <a:pPr algn="ctr"/>
                      <a:r>
                        <a:rPr lang="zh-TW" altLang="en-US" sz="1600" b="1" u="sng" kern="1200" dirty="0" smtClean="0">
                          <a:solidFill>
                            <a:schemeClr val="tx2">
                              <a:lumMod val="75000"/>
                            </a:schemeClr>
                          </a:solidFill>
                          <a:latin typeface="Times New Roman" pitchFamily="18" charset="0"/>
                          <a:ea typeface="標楷體" pitchFamily="65" charset="-120"/>
                          <a:cs typeface="Times New Roman" pitchFamily="18" charset="0"/>
                        </a:rPr>
                        <a:t>合計</a:t>
                      </a:r>
                    </a:p>
                  </a:txBody>
                  <a:tcPr>
                    <a:solidFill>
                      <a:schemeClr val="bg1">
                        <a:lumMod val="75000"/>
                      </a:schemeClr>
                    </a:solidFill>
                  </a:tcPr>
                </a:tc>
              </a:tr>
              <a:tr h="256137">
                <a:tc rowSpan="2">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1Q17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營收</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8,598</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9,637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18,235</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r h="254192">
                <a:tc vMerge="1">
                  <a:txBody>
                    <a:bodyPr/>
                    <a:lstStyle/>
                    <a:p>
                      <a:endParaRPr lang="zh-TW" altLang="en-US" sz="16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稅前損益</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291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1,816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(2,703)</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(596)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r h="232791">
                <a:tc rowSpan="2">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4Q16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營收</a:t>
                      </a: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17,180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46,157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63,337</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60028">
                <a:tc vMerge="1">
                  <a:txBody>
                    <a:bodyPr/>
                    <a:lstStyle/>
                    <a:p>
                      <a:endParaRPr lang="zh-TW" altLang="en-US" sz="12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稅前損益</a:t>
                      </a: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832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8,240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9,072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19172">
                <a:tc rowSpan="2">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3Q16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營收</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10,059</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2,144</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12,203</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r h="246410">
                <a:tc vMerge="1">
                  <a:txBody>
                    <a:bodyPr/>
                    <a:lstStyle/>
                    <a:p>
                      <a:endParaRPr lang="zh-TW" altLang="en-US" sz="12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稅前損益</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721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656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(1,698)</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(321)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r h="205553">
                <a:tc rowSpan="2">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2Q16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營收</a:t>
                      </a: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8,905</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2,241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11,146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05553">
                <a:tc vMerge="1">
                  <a:txBody>
                    <a:bodyPr/>
                    <a:lstStyle/>
                    <a:p>
                      <a:endParaRPr lang="zh-TW" altLang="en-US" sz="12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稅前損益</a:t>
                      </a: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558</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978</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(1,882)</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(346)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05553">
                <a:tc rowSpan="2">
                  <a:txBody>
                    <a:bodyPr/>
                    <a:lstStyle/>
                    <a:p>
                      <a:pPr algn="ct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1Q16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營收</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8,728</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2,196</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10,924</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r h="223063">
                <a:tc vMerge="1">
                  <a:txBody>
                    <a:bodyPr/>
                    <a:lstStyle/>
                    <a:p>
                      <a:endParaRPr lang="en-US" altLang="zh-TW" sz="1200"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dist"/>
                      <a:r>
                        <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rPr>
                        <a:t>稅前損益</a:t>
                      </a: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(1)</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900</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(3,534)</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c>
                  <a:txBody>
                    <a:bodyPr/>
                    <a:lstStyle/>
                    <a:p>
                      <a:pPr algn="r"/>
                      <a:r>
                        <a:rPr lang="en-US" altLang="zh-TW" sz="1600" b="1" kern="1200" dirty="0" smtClean="0">
                          <a:solidFill>
                            <a:schemeClr val="tx2">
                              <a:lumMod val="75000"/>
                            </a:schemeClr>
                          </a:solidFill>
                          <a:latin typeface="Times New Roman" pitchFamily="18" charset="0"/>
                          <a:ea typeface="標楷體" pitchFamily="65" charset="-120"/>
                          <a:cs typeface="Times New Roman" pitchFamily="18" charset="0"/>
                        </a:rPr>
                        <a:t>(2,635)</a:t>
                      </a:r>
                      <a:endParaRPr lang="zh-TW" altLang="en-US" sz="1600" b="1" kern="1200" dirty="0" smtClean="0">
                        <a:solidFill>
                          <a:schemeClr val="tx2">
                            <a:lumMod val="75000"/>
                          </a:schemeClr>
                        </a:solidFill>
                        <a:latin typeface="Times New Roman" pitchFamily="18" charset="0"/>
                        <a:ea typeface="標楷體" pitchFamily="65" charset="-120"/>
                        <a:cs typeface="Times New Roman" pitchFamily="18" charset="0"/>
                      </a:endParaRPr>
                    </a:p>
                  </a:txBody>
                  <a:tcPr>
                    <a:noFill/>
                  </a:tcPr>
                </a:tc>
              </a:tr>
            </a:tbl>
          </a:graphicData>
        </a:graphic>
      </p:graphicFrame>
      <p:sp>
        <p:nvSpPr>
          <p:cNvPr id="7" name="投影片編號版面配置區 6"/>
          <p:cNvSpPr>
            <a:spLocks noGrp="1"/>
          </p:cNvSpPr>
          <p:nvPr>
            <p:ph type="sldNum" sz="quarter" idx="12"/>
          </p:nvPr>
        </p:nvSpPr>
        <p:spPr>
          <a:xfrm>
            <a:off x="6410324" y="6356350"/>
            <a:ext cx="2133600" cy="365125"/>
          </a:xfrm>
        </p:spPr>
        <p:txBody>
          <a:bodyPr/>
          <a:lstStyle/>
          <a:p>
            <a:fld id="{9A983868-1311-479C-8A62-12FEDC852779}"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標題 1"/>
          <p:cNvSpPr txBox="1">
            <a:spLocks/>
          </p:cNvSpPr>
          <p:nvPr/>
        </p:nvSpPr>
        <p:spPr>
          <a:xfrm>
            <a:off x="-32" y="260648"/>
            <a:ext cx="8496944" cy="1728192"/>
          </a:xfrm>
          <a:prstGeom prst="rect">
            <a:avLst/>
          </a:prstGeom>
          <a:gradFill>
            <a:gsLst>
              <a:gs pos="0">
                <a:schemeClr val="accent5">
                  <a:lumMod val="20000"/>
                  <a:lumOff val="80000"/>
                  <a:alpha val="0"/>
                </a:schemeClr>
              </a:gs>
              <a:gs pos="39999">
                <a:srgbClr val="85C2FF"/>
              </a:gs>
              <a:gs pos="70000">
                <a:srgbClr val="C4D6EB"/>
              </a:gs>
              <a:gs pos="100000">
                <a:srgbClr val="FFEBFA"/>
              </a:gs>
            </a:gsLst>
            <a:lin ang="6000000" scaled="0"/>
          </a:gradFill>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zh-TW" sz="2400" b="0" i="1" u="none" strike="noStrike" kern="1200" cap="none" spc="0" normalizeH="0" baseline="0" noProof="0" dirty="0" smtClean="0">
                <a:ln>
                  <a:noFill/>
                </a:ln>
                <a:solidFill>
                  <a:schemeClr val="tx1">
                    <a:lumMod val="65000"/>
                    <a:lumOff val="35000"/>
                  </a:schemeClr>
                </a:solidFill>
                <a:effectLst/>
                <a:uLnTx/>
                <a:uFillTx/>
                <a:latin typeface="Borealis" pitchFamily="2" charset="0"/>
                <a:ea typeface="+mj-ea"/>
                <a:cs typeface="+mj-cs"/>
              </a:rPr>
              <a:t>I-HWA INDUSTRIAL CO.,LTD</a:t>
            </a:r>
            <a:endParaRPr kumimoji="0" lang="zh-TW" altLang="en-US" sz="2400" b="0" i="1" u="none" strike="noStrike" kern="1200" cap="none" spc="0" normalizeH="0" baseline="0" noProof="0" dirty="0">
              <a:ln>
                <a:noFill/>
              </a:ln>
              <a:solidFill>
                <a:schemeClr val="tx1">
                  <a:lumMod val="65000"/>
                  <a:lumOff val="35000"/>
                </a:schemeClr>
              </a:solidFill>
              <a:effectLst/>
              <a:uLnTx/>
              <a:uFillTx/>
              <a:latin typeface="Borealis" pitchFamily="2" charset="0"/>
              <a:ea typeface="+mj-ea"/>
              <a:cs typeface="+mj-cs"/>
            </a:endParaRPr>
          </a:p>
        </p:txBody>
      </p:sp>
      <p:sp>
        <p:nvSpPr>
          <p:cNvPr id="5" name="文字方塊 4"/>
          <p:cNvSpPr txBox="1"/>
          <p:nvPr/>
        </p:nvSpPr>
        <p:spPr>
          <a:xfrm>
            <a:off x="252660" y="1556792"/>
            <a:ext cx="8424936" cy="461665"/>
          </a:xfrm>
          <a:prstGeom prst="rect">
            <a:avLst/>
          </a:prstGeom>
          <a:noFill/>
        </p:spPr>
        <p:txBody>
          <a:bodyPr wrap="square" rtlCol="0">
            <a:spAutoFit/>
          </a:bodyPr>
          <a:lstStyle/>
          <a:p>
            <a:r>
              <a:rPr lang="zh-TW" altLang="en-US" sz="2400" b="1" dirty="0" smtClean="0">
                <a:solidFill>
                  <a:schemeClr val="tx2">
                    <a:lumMod val="75000"/>
                  </a:schemeClr>
                </a:solidFill>
                <a:latin typeface="Times New Roman" pitchFamily="18" charset="0"/>
                <a:ea typeface="標楷體" pitchFamily="65" charset="-120"/>
                <a:cs typeface="Times New Roman" pitchFamily="18" charset="0"/>
              </a:rPr>
              <a:t>投資佈局</a:t>
            </a:r>
            <a:endParaRPr lang="zh-TW" altLang="en-US" sz="2400" b="1" dirty="0">
              <a:solidFill>
                <a:schemeClr val="tx2">
                  <a:lumMod val="75000"/>
                </a:schemeClr>
              </a:solidFill>
              <a:latin typeface="Times New Roman" pitchFamily="18" charset="0"/>
              <a:ea typeface="標楷體" pitchFamily="65" charset="-120"/>
              <a:cs typeface="Times New Roman" pitchFamily="18" charset="0"/>
            </a:endParaRPr>
          </a:p>
        </p:txBody>
      </p:sp>
      <p:graphicFrame>
        <p:nvGraphicFramePr>
          <p:cNvPr id="8" name="表格 7"/>
          <p:cNvGraphicFramePr>
            <a:graphicFrameLocks noGrp="1"/>
          </p:cNvGraphicFramePr>
          <p:nvPr/>
        </p:nvGraphicFramePr>
        <p:xfrm>
          <a:off x="252660" y="2132856"/>
          <a:ext cx="8034116" cy="755715"/>
        </p:xfrm>
        <a:graphic>
          <a:graphicData uri="http://schemas.openxmlformats.org/drawingml/2006/table">
            <a:tbl>
              <a:tblPr firstRow="1" bandRow="1">
                <a:tableStyleId>{5C22544A-7EE6-4342-B048-85BDC9FD1C3A}</a:tableStyleId>
              </a:tblPr>
              <a:tblGrid>
                <a:gridCol w="2377394"/>
                <a:gridCol w="2483439"/>
                <a:gridCol w="3173283"/>
              </a:tblGrid>
              <a:tr h="330125">
                <a:tc>
                  <a:txBody>
                    <a:bodyPr/>
                    <a:lstStyle/>
                    <a:p>
                      <a:pPr algn="ctr"/>
                      <a:r>
                        <a:rPr lang="zh-TW" altLang="en-US" sz="1800" b="1" dirty="0" smtClean="0">
                          <a:solidFill>
                            <a:schemeClr val="tx1"/>
                          </a:solidFill>
                          <a:latin typeface="Times New Roman" pitchFamily="18" charset="0"/>
                          <a:ea typeface="標楷體" pitchFamily="65" charset="-120"/>
                          <a:cs typeface="Times New Roman" pitchFamily="18" charset="0"/>
                        </a:rPr>
                        <a:t>投資廠</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pPr algn="ctr"/>
                      <a:r>
                        <a:rPr lang="zh-TW" altLang="en-US" sz="1800" b="1" dirty="0" smtClean="0">
                          <a:solidFill>
                            <a:schemeClr val="tx1"/>
                          </a:solidFill>
                          <a:latin typeface="Times New Roman" pitchFamily="18" charset="0"/>
                          <a:ea typeface="標楷體" pitchFamily="65" charset="-120"/>
                          <a:cs typeface="Times New Roman" pitchFamily="18" charset="0"/>
                        </a:rPr>
                        <a:t>生產據點</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pPr algn="ctr"/>
                      <a:r>
                        <a:rPr lang="zh-TW" altLang="en-US" sz="1800" b="1" dirty="0" smtClean="0">
                          <a:solidFill>
                            <a:schemeClr val="tx1"/>
                          </a:solidFill>
                          <a:latin typeface="Times New Roman" pitchFamily="18" charset="0"/>
                          <a:ea typeface="標楷體" pitchFamily="65" charset="-120"/>
                          <a:cs typeface="Times New Roman" pitchFamily="18" charset="0"/>
                        </a:rPr>
                        <a:t>規劃月產能</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r>
              <a:tr h="389955">
                <a:tc>
                  <a:txBody>
                    <a:bodyPr/>
                    <a:lstStyle/>
                    <a:p>
                      <a:pPr algn="ctr"/>
                      <a:r>
                        <a:rPr lang="zh-TW" altLang="en-US" sz="1800" b="1" dirty="0" smtClean="0">
                          <a:solidFill>
                            <a:schemeClr val="tx1"/>
                          </a:solidFill>
                          <a:latin typeface="Times New Roman" pitchFamily="18" charset="0"/>
                          <a:ea typeface="標楷體" pitchFamily="65" charset="-120"/>
                          <a:cs typeface="Times New Roman" pitchFamily="18" charset="0"/>
                        </a:rPr>
                        <a:t>紡紗織染廠</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pPr algn="ctr"/>
                      <a:r>
                        <a:rPr lang="zh-TW" altLang="en-US" sz="1800" b="1" dirty="0" smtClean="0">
                          <a:solidFill>
                            <a:schemeClr val="tx1"/>
                          </a:solidFill>
                          <a:latin typeface="Times New Roman" pitchFamily="18" charset="0"/>
                          <a:ea typeface="標楷體" pitchFamily="65" charset="-120"/>
                          <a:cs typeface="Times New Roman" pitchFamily="18" charset="0"/>
                        </a:rPr>
                        <a:t>台南巿官田工業區</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pPr algn="ctr"/>
                      <a:r>
                        <a:rPr lang="en-US" altLang="zh-TW" sz="1800" b="1" dirty="0" smtClean="0">
                          <a:solidFill>
                            <a:schemeClr val="tx1"/>
                          </a:solidFill>
                          <a:latin typeface="Times New Roman" pitchFamily="18" charset="0"/>
                          <a:ea typeface="標楷體" pitchFamily="65" charset="-120"/>
                          <a:cs typeface="Times New Roman" pitchFamily="18" charset="0"/>
                        </a:rPr>
                        <a:t>300</a:t>
                      </a:r>
                      <a:r>
                        <a:rPr lang="zh-TW" altLang="en-US" sz="1800" b="1" dirty="0" smtClean="0">
                          <a:solidFill>
                            <a:schemeClr val="tx1"/>
                          </a:solidFill>
                          <a:latin typeface="Times New Roman" pitchFamily="18" charset="0"/>
                          <a:ea typeface="標楷體" pitchFamily="65" charset="-120"/>
                          <a:cs typeface="Times New Roman" pitchFamily="18" charset="0"/>
                        </a:rPr>
                        <a:t>件</a:t>
                      </a:r>
                      <a:r>
                        <a:rPr lang="en-US" altLang="zh-TW" sz="1800" b="1" dirty="0" smtClean="0">
                          <a:solidFill>
                            <a:schemeClr val="tx1"/>
                          </a:solidFill>
                          <a:latin typeface="Times New Roman" pitchFamily="18" charset="0"/>
                          <a:ea typeface="標楷體" pitchFamily="65" charset="-120"/>
                          <a:cs typeface="Times New Roman" pitchFamily="18" charset="0"/>
                        </a:rPr>
                        <a:t>/8</a:t>
                      </a:r>
                      <a:r>
                        <a:rPr lang="zh-TW" altLang="en-US" sz="1800" b="1" dirty="0" smtClean="0">
                          <a:solidFill>
                            <a:schemeClr val="tx1"/>
                          </a:solidFill>
                          <a:latin typeface="Times New Roman" pitchFamily="18" charset="0"/>
                          <a:ea typeface="標楷體" pitchFamily="65" charset="-120"/>
                          <a:cs typeface="Times New Roman" pitchFamily="18" charset="0"/>
                        </a:rPr>
                        <a:t>萬磅</a:t>
                      </a:r>
                      <a:r>
                        <a:rPr lang="en-US" altLang="zh-TW" sz="1800" b="1" dirty="0" smtClean="0">
                          <a:solidFill>
                            <a:schemeClr val="tx1"/>
                          </a:solidFill>
                          <a:latin typeface="Times New Roman" pitchFamily="18" charset="0"/>
                          <a:ea typeface="標楷體" pitchFamily="65" charset="-120"/>
                          <a:cs typeface="Times New Roman" pitchFamily="18" charset="0"/>
                        </a:rPr>
                        <a:t>/8</a:t>
                      </a:r>
                      <a:r>
                        <a:rPr lang="zh-TW" altLang="en-US" sz="1800" b="1" dirty="0" smtClean="0">
                          <a:solidFill>
                            <a:schemeClr val="tx1"/>
                          </a:solidFill>
                          <a:latin typeface="Times New Roman" pitchFamily="18" charset="0"/>
                          <a:ea typeface="標楷體" pitchFamily="65" charset="-120"/>
                          <a:cs typeface="Times New Roman" pitchFamily="18" charset="0"/>
                        </a:rPr>
                        <a:t>萬斤</a:t>
                      </a:r>
                      <a:r>
                        <a:rPr lang="en-US" altLang="zh-TW" sz="1800" b="1" dirty="0" smtClean="0">
                          <a:solidFill>
                            <a:schemeClr val="tx1"/>
                          </a:solidFill>
                          <a:latin typeface="Times New Roman" pitchFamily="18" charset="0"/>
                          <a:ea typeface="標楷體" pitchFamily="65" charset="-120"/>
                          <a:cs typeface="Times New Roman" pitchFamily="18" charset="0"/>
                        </a:rPr>
                        <a:t>/60</a:t>
                      </a:r>
                      <a:r>
                        <a:rPr lang="zh-TW" altLang="en-US" sz="1800" b="1" dirty="0" smtClean="0">
                          <a:solidFill>
                            <a:schemeClr val="tx1"/>
                          </a:solidFill>
                          <a:latin typeface="Times New Roman" pitchFamily="18" charset="0"/>
                          <a:ea typeface="標楷體" pitchFamily="65" charset="-120"/>
                          <a:cs typeface="Times New Roman" pitchFamily="18" charset="0"/>
                        </a:rPr>
                        <a:t>萬碼</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r>
            </a:tbl>
          </a:graphicData>
        </a:graphic>
      </p:graphicFrame>
      <p:sp>
        <p:nvSpPr>
          <p:cNvPr id="9" name="文字方塊 8"/>
          <p:cNvSpPr txBox="1"/>
          <p:nvPr/>
        </p:nvSpPr>
        <p:spPr>
          <a:xfrm>
            <a:off x="252660" y="3140968"/>
            <a:ext cx="8424936" cy="369332"/>
          </a:xfrm>
          <a:prstGeom prst="rect">
            <a:avLst/>
          </a:prstGeom>
          <a:noFill/>
        </p:spPr>
        <p:txBody>
          <a:bodyPr wrap="square" rtlCol="0">
            <a:spAutoFit/>
          </a:bodyPr>
          <a:lstStyle/>
          <a:p>
            <a:r>
              <a:rPr lang="zh-TW" altLang="en-US" b="1" dirty="0" smtClean="0">
                <a:solidFill>
                  <a:schemeClr val="tx2">
                    <a:lumMod val="75000"/>
                  </a:schemeClr>
                </a:solidFill>
                <a:latin typeface="Times New Roman" pitchFamily="18" charset="0"/>
                <a:ea typeface="標楷體" pitchFamily="65" charset="-120"/>
                <a:cs typeface="Times New Roman" pitchFamily="18" charset="0"/>
              </a:rPr>
              <a:t>推案計劃統計</a:t>
            </a:r>
            <a:endParaRPr lang="en-US" altLang="zh-TW" b="1" dirty="0" smtClean="0">
              <a:solidFill>
                <a:schemeClr val="tx2">
                  <a:lumMod val="75000"/>
                </a:schemeClr>
              </a:solidFill>
              <a:latin typeface="Times New Roman" pitchFamily="18" charset="0"/>
              <a:ea typeface="標楷體" pitchFamily="65" charset="-120"/>
              <a:cs typeface="Times New Roman" pitchFamily="18" charset="0"/>
            </a:endParaRPr>
          </a:p>
        </p:txBody>
      </p:sp>
      <p:graphicFrame>
        <p:nvGraphicFramePr>
          <p:cNvPr id="10" name="表格 9"/>
          <p:cNvGraphicFramePr>
            <a:graphicFrameLocks noGrp="1"/>
          </p:cNvGraphicFramePr>
          <p:nvPr/>
        </p:nvGraphicFramePr>
        <p:xfrm>
          <a:off x="324668" y="3717032"/>
          <a:ext cx="8176422" cy="2560320"/>
        </p:xfrm>
        <a:graphic>
          <a:graphicData uri="http://schemas.openxmlformats.org/drawingml/2006/table">
            <a:tbl>
              <a:tblPr firstRow="1" bandRow="1">
                <a:tableStyleId>{5C22544A-7EE6-4342-B048-85BDC9FD1C3A}</a:tableStyleId>
              </a:tblPr>
              <a:tblGrid>
                <a:gridCol w="896538"/>
                <a:gridCol w="3191672"/>
                <a:gridCol w="2044106"/>
                <a:gridCol w="2044106"/>
              </a:tblGrid>
              <a:tr h="298319">
                <a:tc gridSpan="2">
                  <a:txBody>
                    <a:bodyPr/>
                    <a:lstStyle/>
                    <a:p>
                      <a:pPr algn="ctr"/>
                      <a:r>
                        <a:rPr lang="zh-TW" altLang="en-US" sz="1800" b="1" dirty="0" smtClean="0">
                          <a:solidFill>
                            <a:schemeClr val="tx1"/>
                          </a:solidFill>
                          <a:latin typeface="標楷體" pitchFamily="65" charset="-120"/>
                          <a:ea typeface="標楷體" pitchFamily="65" charset="-120"/>
                        </a:rPr>
                        <a:t>案別</a:t>
                      </a:r>
                      <a:endParaRPr lang="zh-TW" altLang="en-US" sz="1800" b="1" dirty="0">
                        <a:solidFill>
                          <a:schemeClr val="tx1"/>
                        </a:solidFill>
                        <a:latin typeface="標楷體" pitchFamily="65" charset="-120"/>
                        <a:ea typeface="標楷體" pitchFamily="65" charset="-120"/>
                      </a:endParaRPr>
                    </a:p>
                  </a:txBody>
                  <a:tcPr>
                    <a:solidFill>
                      <a:schemeClr val="bg1">
                        <a:lumMod val="75000"/>
                      </a:schemeClr>
                    </a:solidFill>
                  </a:tcPr>
                </a:tc>
                <a:tc hMerge="1">
                  <a:txBody>
                    <a:bodyPr/>
                    <a:lstStyle/>
                    <a:p>
                      <a:endParaRPr lang="zh-TW" altLang="en-US" dirty="0"/>
                    </a:p>
                  </a:txBody>
                  <a:tcPr>
                    <a:noFill/>
                  </a:tcPr>
                </a:tc>
                <a:tc>
                  <a:txBody>
                    <a:bodyPr/>
                    <a:lstStyle/>
                    <a:p>
                      <a:pPr algn="ctr"/>
                      <a:r>
                        <a:rPr lang="zh-TW" altLang="en-US" sz="1800" b="1" dirty="0" smtClean="0">
                          <a:solidFill>
                            <a:schemeClr val="tx1"/>
                          </a:solidFill>
                          <a:latin typeface="標楷體" pitchFamily="65" charset="-120"/>
                          <a:ea typeface="標楷體" pitchFamily="65" charset="-120"/>
                        </a:rPr>
                        <a:t>地區</a:t>
                      </a:r>
                      <a:endParaRPr lang="zh-TW" altLang="en-US" sz="1800" b="1" dirty="0">
                        <a:solidFill>
                          <a:schemeClr val="tx1"/>
                        </a:solidFill>
                        <a:latin typeface="標楷體" pitchFamily="65" charset="-120"/>
                        <a:ea typeface="標楷體" pitchFamily="65" charset="-120"/>
                      </a:endParaRPr>
                    </a:p>
                  </a:txBody>
                  <a:tcPr>
                    <a:solidFill>
                      <a:schemeClr val="bg1">
                        <a:lumMod val="75000"/>
                      </a:schemeClr>
                    </a:solidFill>
                  </a:tcPr>
                </a:tc>
                <a:tc>
                  <a:txBody>
                    <a:bodyPr/>
                    <a:lstStyle/>
                    <a:p>
                      <a:pPr algn="ctr"/>
                      <a:r>
                        <a:rPr lang="zh-TW" altLang="en-US" sz="1800" b="1" dirty="0" smtClean="0">
                          <a:solidFill>
                            <a:schemeClr val="tx1"/>
                          </a:solidFill>
                          <a:latin typeface="標楷體" pitchFamily="65" charset="-120"/>
                          <a:ea typeface="標楷體" pitchFamily="65" charset="-120"/>
                        </a:rPr>
                        <a:t>推出時間</a:t>
                      </a:r>
                      <a:endParaRPr lang="zh-TW" altLang="en-US" sz="1800" b="1" dirty="0">
                        <a:solidFill>
                          <a:schemeClr val="tx1"/>
                        </a:solidFill>
                        <a:latin typeface="標楷體" pitchFamily="65" charset="-120"/>
                        <a:ea typeface="標楷體" pitchFamily="65" charset="-120"/>
                      </a:endParaRPr>
                    </a:p>
                  </a:txBody>
                  <a:tcPr>
                    <a:solidFill>
                      <a:schemeClr val="bg1">
                        <a:lumMod val="75000"/>
                      </a:schemeClr>
                    </a:solidFill>
                  </a:tcPr>
                </a:tc>
              </a:tr>
              <a:tr h="298319">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1</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怡華 臻藏</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新北巿</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2013</a:t>
                      </a:r>
                      <a:r>
                        <a:rPr lang="zh-TW" altLang="en-US" sz="1800" b="1" dirty="0" smtClean="0">
                          <a:solidFill>
                            <a:schemeClr val="tx1"/>
                          </a:solidFill>
                          <a:latin typeface="Times New Roman" pitchFamily="18" charset="0"/>
                          <a:ea typeface="標楷體" pitchFamily="65" charset="-120"/>
                          <a:cs typeface="Times New Roman" pitchFamily="18" charset="0"/>
                        </a:rPr>
                        <a:t>年</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r>
              <a:tr h="298319">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2</a:t>
                      </a:r>
                      <a:endParaRPr lang="zh-TW" altLang="en-US" sz="1800" b="1" dirty="0">
                        <a:solidFill>
                          <a:schemeClr val="tx1"/>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怡華 躍龍門</a:t>
                      </a:r>
                      <a:endParaRPr lang="zh-TW" altLang="en-US" sz="1800" b="1" dirty="0">
                        <a:solidFill>
                          <a:schemeClr val="tx1"/>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新北巿</a:t>
                      </a:r>
                      <a:endParaRPr lang="zh-TW" altLang="en-US" sz="1800" b="1" dirty="0">
                        <a:solidFill>
                          <a:schemeClr val="tx1"/>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2013</a:t>
                      </a:r>
                      <a:r>
                        <a:rPr lang="zh-TW" altLang="en-US" sz="1800" b="1" dirty="0" smtClean="0">
                          <a:solidFill>
                            <a:schemeClr val="tx1"/>
                          </a:solidFill>
                          <a:latin typeface="Times New Roman" pitchFamily="18" charset="0"/>
                          <a:ea typeface="標楷體" pitchFamily="65" charset="-120"/>
                          <a:cs typeface="Times New Roman" pitchFamily="18" charset="0"/>
                        </a:rPr>
                        <a:t>年</a:t>
                      </a:r>
                      <a:endParaRPr lang="zh-TW" altLang="en-US" sz="1800" b="1" dirty="0">
                        <a:solidFill>
                          <a:schemeClr val="tx1"/>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98319">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3</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怡華 豐采</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台中巿</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2014</a:t>
                      </a:r>
                      <a:r>
                        <a:rPr lang="zh-TW" altLang="en-US" sz="1800" b="1" dirty="0" smtClean="0">
                          <a:solidFill>
                            <a:schemeClr val="tx1"/>
                          </a:solidFill>
                          <a:latin typeface="Times New Roman" pitchFamily="18" charset="0"/>
                          <a:ea typeface="標楷體" pitchFamily="65" charset="-120"/>
                          <a:cs typeface="Times New Roman" pitchFamily="18" charset="0"/>
                        </a:rPr>
                        <a:t>年</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r>
              <a:tr h="298319">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4</a:t>
                      </a:r>
                      <a:endParaRPr lang="zh-TW" altLang="en-US" sz="1800" b="1" dirty="0">
                        <a:solidFill>
                          <a:schemeClr val="tx1"/>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怡華 就</a:t>
                      </a:r>
                      <a:r>
                        <a:rPr lang="en-US" altLang="zh-TW" sz="1800" b="1" dirty="0" smtClean="0">
                          <a:solidFill>
                            <a:schemeClr val="tx1"/>
                          </a:solidFill>
                          <a:latin typeface="Times New Roman" pitchFamily="18" charset="0"/>
                          <a:ea typeface="標楷體" pitchFamily="65" charset="-120"/>
                          <a:cs typeface="Times New Roman" pitchFamily="18" charset="0"/>
                        </a:rPr>
                        <a:t>.</a:t>
                      </a:r>
                      <a:r>
                        <a:rPr lang="zh-TW" altLang="en-US" sz="1800" b="1" dirty="0" smtClean="0">
                          <a:solidFill>
                            <a:schemeClr val="tx1"/>
                          </a:solidFill>
                          <a:latin typeface="Times New Roman" pitchFamily="18" charset="0"/>
                          <a:ea typeface="標楷體" pitchFamily="65" charset="-120"/>
                          <a:cs typeface="Times New Roman" pitchFamily="18" charset="0"/>
                        </a:rPr>
                        <a:t>好</a:t>
                      </a:r>
                      <a:endParaRPr lang="zh-TW" altLang="en-US" sz="1800" b="1" dirty="0">
                        <a:solidFill>
                          <a:schemeClr val="tx1"/>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台北巿</a:t>
                      </a:r>
                      <a:endParaRPr lang="zh-TW" altLang="en-US" sz="1800" b="1" dirty="0">
                        <a:solidFill>
                          <a:schemeClr val="tx1"/>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2016</a:t>
                      </a:r>
                      <a:r>
                        <a:rPr lang="zh-TW" altLang="en-US" sz="1800" b="1" dirty="0" smtClean="0">
                          <a:solidFill>
                            <a:schemeClr val="tx1"/>
                          </a:solidFill>
                          <a:latin typeface="Times New Roman" pitchFamily="18" charset="0"/>
                          <a:ea typeface="標楷體" pitchFamily="65" charset="-120"/>
                          <a:cs typeface="Times New Roman" pitchFamily="18" charset="0"/>
                        </a:rPr>
                        <a:t>年</a:t>
                      </a:r>
                      <a:endParaRPr lang="zh-TW" altLang="en-US" sz="1800" b="1" dirty="0">
                        <a:solidFill>
                          <a:schemeClr val="tx1"/>
                        </a:solidFill>
                        <a:latin typeface="Times New Roman" pitchFamily="18" charset="0"/>
                        <a:ea typeface="標楷體" pitchFamily="65" charset="-120"/>
                        <a:cs typeface="Times New Roman" pitchFamily="18" charset="0"/>
                      </a:endParaRPr>
                    </a:p>
                  </a:txBody>
                  <a:tcPr>
                    <a:solidFill>
                      <a:schemeClr val="bg1">
                        <a:lumMod val="75000"/>
                      </a:schemeClr>
                    </a:solidFill>
                  </a:tcPr>
                </a:tc>
              </a:tr>
              <a:tr h="298319">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5</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怡華 維多時代</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r>
                        <a:rPr lang="zh-TW" altLang="en-US" sz="1800" b="1" dirty="0" smtClean="0">
                          <a:solidFill>
                            <a:schemeClr val="tx1"/>
                          </a:solidFill>
                          <a:latin typeface="Times New Roman" pitchFamily="18" charset="0"/>
                          <a:ea typeface="標楷體" pitchFamily="65" charset="-120"/>
                          <a:cs typeface="Times New Roman" pitchFamily="18" charset="0"/>
                        </a:rPr>
                        <a:t>宜蘭縣</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2016</a:t>
                      </a:r>
                      <a:r>
                        <a:rPr lang="zh-TW" altLang="en-US" sz="1800" b="1" dirty="0" smtClean="0">
                          <a:solidFill>
                            <a:schemeClr val="tx1"/>
                          </a:solidFill>
                          <a:latin typeface="Times New Roman" pitchFamily="18" charset="0"/>
                          <a:ea typeface="標楷體" pitchFamily="65" charset="-120"/>
                          <a:cs typeface="Times New Roman" pitchFamily="18" charset="0"/>
                        </a:rPr>
                        <a:t>年</a:t>
                      </a:r>
                      <a:endParaRPr lang="zh-TW" altLang="en-US" sz="1800" b="1" dirty="0">
                        <a:solidFill>
                          <a:schemeClr val="tx1"/>
                        </a:solidFill>
                        <a:latin typeface="Times New Roman" pitchFamily="18" charset="0"/>
                        <a:ea typeface="標楷體" pitchFamily="65" charset="-120"/>
                        <a:cs typeface="Times New Roman" pitchFamily="18" charset="0"/>
                      </a:endParaRPr>
                    </a:p>
                  </a:txBody>
                  <a:tcPr>
                    <a:noFill/>
                  </a:tcPr>
                </a:tc>
              </a:tr>
              <a:tr h="298319">
                <a:tc>
                  <a:txBody>
                    <a:bodyPr/>
                    <a:lstStyle/>
                    <a:p>
                      <a:r>
                        <a:rPr lang="en-US" altLang="zh-TW" sz="1800" b="1" dirty="0" smtClean="0">
                          <a:solidFill>
                            <a:schemeClr val="tx1"/>
                          </a:solidFill>
                          <a:latin typeface="Times New Roman" pitchFamily="18" charset="0"/>
                          <a:ea typeface="標楷體" pitchFamily="65" charset="-120"/>
                          <a:cs typeface="Times New Roman" pitchFamily="18" charset="0"/>
                        </a:rPr>
                        <a:t>6</a:t>
                      </a:r>
                      <a:endParaRPr lang="zh-TW" altLang="en-US" sz="1800" b="1" dirty="0">
                        <a:solidFill>
                          <a:schemeClr val="tx1"/>
                        </a:solidFill>
                        <a:latin typeface="Times New Roman" pitchFamily="18" charset="0"/>
                        <a:ea typeface="標楷體" pitchFamily="65" charset="-120"/>
                        <a:cs typeface="Times New Roman" pitchFamily="18" charset="0"/>
                      </a:endParaRPr>
                    </a:p>
                  </a:txBody>
                  <a:tcPr>
                    <a:solidFill>
                      <a:schemeClr val="bg1">
                        <a:lumMod val="75000"/>
                      </a:schemeClr>
                    </a:solidFill>
                  </a:tcPr>
                </a:tc>
                <a:tc>
                  <a:txBody>
                    <a:bodyPr/>
                    <a:lstStyle/>
                    <a:p>
                      <a:r>
                        <a:rPr lang="zh-TW" altLang="en-US" sz="1800" b="1" kern="1200" dirty="0" smtClean="0">
                          <a:solidFill>
                            <a:schemeClr val="tx1"/>
                          </a:solidFill>
                          <a:latin typeface="Times New Roman" pitchFamily="18" charset="0"/>
                          <a:ea typeface="標楷體" pitchFamily="65" charset="-120"/>
                          <a:cs typeface="Times New Roman" pitchFamily="18" charset="0"/>
                        </a:rPr>
                        <a:t>怡華 法吉歐里</a:t>
                      </a:r>
                    </a:p>
                  </a:txBody>
                  <a:tcPr>
                    <a:solidFill>
                      <a:schemeClr val="bg1">
                        <a:lumMod val="75000"/>
                      </a:schemeClr>
                    </a:solidFill>
                  </a:tcPr>
                </a:tc>
                <a:tc>
                  <a:txBody>
                    <a:bodyPr/>
                    <a:lstStyle/>
                    <a:p>
                      <a:r>
                        <a:rPr lang="zh-TW" altLang="en-US" sz="1800" b="1" kern="1200" dirty="0" smtClean="0">
                          <a:solidFill>
                            <a:schemeClr val="tx1"/>
                          </a:solidFill>
                          <a:latin typeface="Times New Roman" pitchFamily="18" charset="0"/>
                          <a:ea typeface="標楷體" pitchFamily="65" charset="-120"/>
                          <a:cs typeface="Times New Roman" pitchFamily="18" charset="0"/>
                        </a:rPr>
                        <a:t>宜蘭縣</a:t>
                      </a:r>
                    </a:p>
                  </a:txBody>
                  <a:tcPr>
                    <a:solidFill>
                      <a:schemeClr val="bg1">
                        <a:lumMod val="75000"/>
                      </a:schemeClr>
                    </a:solidFill>
                  </a:tcPr>
                </a:tc>
                <a:tc>
                  <a:txBody>
                    <a:bodyPr/>
                    <a:lstStyle/>
                    <a:p>
                      <a:r>
                        <a:rPr lang="en-US" altLang="zh-TW" sz="1800" b="1" kern="1200" dirty="0" smtClean="0">
                          <a:solidFill>
                            <a:schemeClr val="tx1"/>
                          </a:solidFill>
                          <a:latin typeface="Times New Roman" pitchFamily="18" charset="0"/>
                          <a:ea typeface="標楷體" pitchFamily="65" charset="-120"/>
                          <a:cs typeface="Times New Roman" pitchFamily="18" charset="0"/>
                        </a:rPr>
                        <a:t>2017</a:t>
                      </a:r>
                      <a:r>
                        <a:rPr lang="zh-TW" altLang="en-US" sz="1800" b="1" kern="1200" dirty="0" smtClean="0">
                          <a:solidFill>
                            <a:schemeClr val="tx1"/>
                          </a:solidFill>
                          <a:latin typeface="Times New Roman" pitchFamily="18" charset="0"/>
                          <a:ea typeface="標楷體" pitchFamily="65" charset="-120"/>
                          <a:cs typeface="Times New Roman" pitchFamily="18" charset="0"/>
                        </a:rPr>
                        <a:t>年</a:t>
                      </a:r>
                    </a:p>
                  </a:txBody>
                  <a:tcPr>
                    <a:solidFill>
                      <a:schemeClr val="bg1">
                        <a:lumMod val="75000"/>
                      </a:schemeClr>
                    </a:solidFill>
                  </a:tcPr>
                </a:tc>
              </a:tr>
            </a:tbl>
          </a:graphicData>
        </a:graphic>
      </p:graphicFrame>
      <p:sp>
        <p:nvSpPr>
          <p:cNvPr id="11" name="投影片編號版面配置區 10"/>
          <p:cNvSpPr>
            <a:spLocks noGrp="1"/>
          </p:cNvSpPr>
          <p:nvPr>
            <p:ph type="sldNum" sz="quarter" idx="12"/>
          </p:nvPr>
        </p:nvSpPr>
        <p:spPr>
          <a:xfrm>
            <a:off x="6410324" y="6356350"/>
            <a:ext cx="2133600" cy="365125"/>
          </a:xfrm>
        </p:spPr>
        <p:txBody>
          <a:bodyPr/>
          <a:lstStyle/>
          <a:p>
            <a:fld id="{9A983868-1311-479C-8A62-12FEDC852779}"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1011</TotalTime>
  <Words>800</Words>
  <Application>Microsoft Office PowerPoint</Application>
  <PresentationFormat>如螢幕大小 (4:3)</PresentationFormat>
  <Paragraphs>281</Paragraphs>
  <Slides>8</Slides>
  <Notes>7</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I-HWA INDUSTRIAL CO.,LTD</vt:lpstr>
      <vt:lpstr>投影片 2</vt:lpstr>
      <vt:lpstr>投影片 3</vt:lpstr>
      <vt:lpstr>投影片 4</vt:lpstr>
      <vt:lpstr>投影片 5</vt:lpstr>
      <vt:lpstr>投影片 6</vt:lpstr>
      <vt:lpstr>投影片 7</vt:lpstr>
      <vt:lpstr>投影片 8</vt:lpstr>
    </vt:vector>
  </TitlesOfParts>
  <Company>YB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USER</cp:lastModifiedBy>
  <cp:revision>97</cp:revision>
  <dcterms:created xsi:type="dcterms:W3CDTF">2017-07-03T06:06:47Z</dcterms:created>
  <dcterms:modified xsi:type="dcterms:W3CDTF">2017-08-01T10:42:01Z</dcterms:modified>
</cp:coreProperties>
</file>